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162"/>
  </p:notesMasterIdLst>
  <p:sldIdLst>
    <p:sldId id="256" r:id="rId2"/>
    <p:sldId id="260" r:id="rId3"/>
    <p:sldId id="355" r:id="rId4"/>
    <p:sldId id="334" r:id="rId5"/>
    <p:sldId id="335" r:id="rId6"/>
    <p:sldId id="311" r:id="rId7"/>
    <p:sldId id="312" r:id="rId8"/>
    <p:sldId id="336" r:id="rId9"/>
    <p:sldId id="337" r:id="rId10"/>
    <p:sldId id="338" r:id="rId11"/>
    <p:sldId id="339" r:id="rId12"/>
    <p:sldId id="329" r:id="rId13"/>
    <p:sldId id="331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6" r:id="rId30"/>
    <p:sldId id="357" r:id="rId31"/>
    <p:sldId id="358" r:id="rId32"/>
    <p:sldId id="359" r:id="rId33"/>
    <p:sldId id="360" r:id="rId34"/>
    <p:sldId id="361" r:id="rId35"/>
    <p:sldId id="362" r:id="rId36"/>
    <p:sldId id="366" r:id="rId37"/>
    <p:sldId id="364" r:id="rId38"/>
    <p:sldId id="363" r:id="rId39"/>
    <p:sldId id="368" r:id="rId40"/>
    <p:sldId id="367" r:id="rId41"/>
    <p:sldId id="365" r:id="rId42"/>
    <p:sldId id="369" r:id="rId43"/>
    <p:sldId id="370" r:id="rId44"/>
    <p:sldId id="371" r:id="rId45"/>
    <p:sldId id="372" r:id="rId46"/>
    <p:sldId id="373" r:id="rId47"/>
    <p:sldId id="374" r:id="rId48"/>
    <p:sldId id="375" r:id="rId49"/>
    <p:sldId id="376" r:id="rId50"/>
    <p:sldId id="377" r:id="rId51"/>
    <p:sldId id="378" r:id="rId52"/>
    <p:sldId id="379" r:id="rId53"/>
    <p:sldId id="380" r:id="rId54"/>
    <p:sldId id="381" r:id="rId55"/>
    <p:sldId id="382" r:id="rId56"/>
    <p:sldId id="383" r:id="rId57"/>
    <p:sldId id="384" r:id="rId58"/>
    <p:sldId id="385" r:id="rId59"/>
    <p:sldId id="386" r:id="rId60"/>
    <p:sldId id="387" r:id="rId61"/>
    <p:sldId id="388" r:id="rId62"/>
    <p:sldId id="389" r:id="rId63"/>
    <p:sldId id="390" r:id="rId64"/>
    <p:sldId id="391" r:id="rId65"/>
    <p:sldId id="392" r:id="rId66"/>
    <p:sldId id="393" r:id="rId67"/>
    <p:sldId id="394" r:id="rId68"/>
    <p:sldId id="395" r:id="rId69"/>
    <p:sldId id="396" r:id="rId70"/>
    <p:sldId id="397" r:id="rId71"/>
    <p:sldId id="398" r:id="rId72"/>
    <p:sldId id="399" r:id="rId73"/>
    <p:sldId id="400" r:id="rId74"/>
    <p:sldId id="401" r:id="rId75"/>
    <p:sldId id="402" r:id="rId76"/>
    <p:sldId id="403" r:id="rId77"/>
    <p:sldId id="404" r:id="rId78"/>
    <p:sldId id="405" r:id="rId79"/>
    <p:sldId id="406" r:id="rId80"/>
    <p:sldId id="407" r:id="rId81"/>
    <p:sldId id="408" r:id="rId82"/>
    <p:sldId id="409" r:id="rId83"/>
    <p:sldId id="410" r:id="rId84"/>
    <p:sldId id="411" r:id="rId85"/>
    <p:sldId id="412" r:id="rId86"/>
    <p:sldId id="413" r:id="rId87"/>
    <p:sldId id="414" r:id="rId88"/>
    <p:sldId id="415" r:id="rId89"/>
    <p:sldId id="416" r:id="rId90"/>
    <p:sldId id="417" r:id="rId91"/>
    <p:sldId id="418" r:id="rId92"/>
    <p:sldId id="419" r:id="rId93"/>
    <p:sldId id="420" r:id="rId94"/>
    <p:sldId id="421" r:id="rId95"/>
    <p:sldId id="422" r:id="rId96"/>
    <p:sldId id="423" r:id="rId97"/>
    <p:sldId id="424" r:id="rId98"/>
    <p:sldId id="425" r:id="rId99"/>
    <p:sldId id="426" r:id="rId100"/>
    <p:sldId id="427" r:id="rId101"/>
    <p:sldId id="428" r:id="rId102"/>
    <p:sldId id="429" r:id="rId103"/>
    <p:sldId id="430" r:id="rId104"/>
    <p:sldId id="431" r:id="rId105"/>
    <p:sldId id="432" r:id="rId106"/>
    <p:sldId id="433" r:id="rId107"/>
    <p:sldId id="434" r:id="rId108"/>
    <p:sldId id="436" r:id="rId109"/>
    <p:sldId id="435" r:id="rId110"/>
    <p:sldId id="437" r:id="rId111"/>
    <p:sldId id="438" r:id="rId112"/>
    <p:sldId id="439" r:id="rId113"/>
    <p:sldId id="440" r:id="rId114"/>
    <p:sldId id="441" r:id="rId115"/>
    <p:sldId id="442" r:id="rId116"/>
    <p:sldId id="443" r:id="rId117"/>
    <p:sldId id="444" r:id="rId118"/>
    <p:sldId id="445" r:id="rId119"/>
    <p:sldId id="446" r:id="rId120"/>
    <p:sldId id="447" r:id="rId121"/>
    <p:sldId id="448" r:id="rId122"/>
    <p:sldId id="449" r:id="rId123"/>
    <p:sldId id="450" r:id="rId124"/>
    <p:sldId id="451" r:id="rId125"/>
    <p:sldId id="452" r:id="rId126"/>
    <p:sldId id="454" r:id="rId127"/>
    <p:sldId id="453" r:id="rId128"/>
    <p:sldId id="455" r:id="rId129"/>
    <p:sldId id="456" r:id="rId130"/>
    <p:sldId id="457" r:id="rId131"/>
    <p:sldId id="458" r:id="rId132"/>
    <p:sldId id="459" r:id="rId133"/>
    <p:sldId id="460" r:id="rId134"/>
    <p:sldId id="461" r:id="rId135"/>
    <p:sldId id="462" r:id="rId136"/>
    <p:sldId id="463" r:id="rId137"/>
    <p:sldId id="464" r:id="rId138"/>
    <p:sldId id="465" r:id="rId139"/>
    <p:sldId id="466" r:id="rId140"/>
    <p:sldId id="467" r:id="rId141"/>
    <p:sldId id="468" r:id="rId142"/>
    <p:sldId id="469" r:id="rId143"/>
    <p:sldId id="470" r:id="rId144"/>
    <p:sldId id="471" r:id="rId145"/>
    <p:sldId id="472" r:id="rId146"/>
    <p:sldId id="473" r:id="rId147"/>
    <p:sldId id="474" r:id="rId148"/>
    <p:sldId id="475" r:id="rId149"/>
    <p:sldId id="476" r:id="rId150"/>
    <p:sldId id="477" r:id="rId151"/>
    <p:sldId id="478" r:id="rId152"/>
    <p:sldId id="479" r:id="rId153"/>
    <p:sldId id="480" r:id="rId154"/>
    <p:sldId id="481" r:id="rId155"/>
    <p:sldId id="482" r:id="rId156"/>
    <p:sldId id="483" r:id="rId157"/>
    <p:sldId id="484" r:id="rId158"/>
    <p:sldId id="485" r:id="rId159"/>
    <p:sldId id="486" r:id="rId160"/>
    <p:sldId id="487" r:id="rId161"/>
  </p:sldIdLst>
  <p:sldSz cx="9144000" cy="5143500" type="screen16x9"/>
  <p:notesSz cx="6858000" cy="9144000"/>
  <p:embeddedFontLst>
    <p:embeddedFont>
      <p:font typeface="Anton" pitchFamily="2" charset="77"/>
      <p:regular r:id="rId163"/>
    </p:embeddedFont>
    <p:embeddedFont>
      <p:font typeface="DM Sans" pitchFamily="2" charset="77"/>
      <p:regular r:id="rId164"/>
      <p:bold r:id="rId165"/>
      <p:italic r:id="rId166"/>
      <p:boldItalic r:id="rId167"/>
    </p:embeddedFont>
    <p:embeddedFont>
      <p:font typeface="Lato" panose="020F0502020204030203" pitchFamily="34" charset="0"/>
      <p:regular r:id="rId168"/>
      <p:bold r:id="rId169"/>
      <p:italic r:id="rId170"/>
      <p:boldItalic r:id="rId171"/>
    </p:embeddedFont>
    <p:embeddedFont>
      <p:font typeface="Poppins" pitchFamily="2" charset="77"/>
      <p:regular r:id="rId172"/>
      <p:bold r:id="rId173"/>
      <p:italic r:id="rId174"/>
      <p:boldItalic r:id="rId1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239"/>
    <a:srgbClr val="CDBA36"/>
    <a:srgbClr val="BAA831"/>
    <a:srgbClr val="F7D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A14318-7760-4974-85FF-F937259FF9E2}">
  <a:tblStyle styleId="{78A14318-7760-4974-85FF-F937259FF9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9"/>
  </p:normalViewPr>
  <p:slideViewPr>
    <p:cSldViewPr snapToGrid="0">
      <p:cViewPr varScale="1">
        <p:scale>
          <a:sx n="127" d="100"/>
          <a:sy n="127" d="100"/>
        </p:scale>
        <p:origin x="18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font" Target="fonts/font8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9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viewProps" Target="viewProps.xml"/><Relationship Id="rId172" Type="http://schemas.openxmlformats.org/officeDocument/2006/relationships/font" Target="fonts/font10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12.fntdata"/><Relationship Id="rId179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2.fntdata"/><Relationship Id="rId16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13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3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4.fntdata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d53eeeeb3c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d53eeeeb3c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4500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92379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96768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38172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48386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2671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14056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89272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19039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14605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211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55547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6680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45345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93040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85831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34183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71238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42829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84756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35943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32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9940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13372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04596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59286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55795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74128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00098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45620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2763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37947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528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35493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29848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61153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36701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74590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38846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29635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82562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6927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3591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388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69451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07094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71098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73222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20324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21042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46448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600696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93066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14874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729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72839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71220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09898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24307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64679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30092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33104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342860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006474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91649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373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862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632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595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233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714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424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95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780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59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648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5209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4856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501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7115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033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30739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6214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4497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35074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6485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82872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8744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6690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5414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6222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830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0301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801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2998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0819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9008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58669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85846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1351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1695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4437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832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8448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009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8031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2894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1541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9054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1098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4244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854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7632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698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5317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0151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4107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3023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7169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0140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4340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6421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6445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653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737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6795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0662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87976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36229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5215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36594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22145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30823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81720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57195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46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69170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82527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4389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30230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5247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45613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14211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106224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56580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35598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495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84622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89252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17080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70561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62111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49634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3662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59264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10534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0132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82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875900" y="2798400"/>
            <a:ext cx="5292675" cy="4261775"/>
          </a:xfrm>
          <a:custGeom>
            <a:avLst/>
            <a:gdLst/>
            <a:ahLst/>
            <a:cxnLst/>
            <a:rect l="l" t="t" r="r" b="b"/>
            <a:pathLst>
              <a:path w="211707" h="170471" extrusionOk="0">
                <a:moveTo>
                  <a:pt x="100408" y="1"/>
                </a:moveTo>
                <a:cubicBezTo>
                  <a:pt x="74285" y="1"/>
                  <a:pt x="48418" y="9204"/>
                  <a:pt x="30076" y="29731"/>
                </a:cubicBezTo>
                <a:cubicBezTo>
                  <a:pt x="2206" y="60885"/>
                  <a:pt x="0" y="126574"/>
                  <a:pt x="52482" y="134469"/>
                </a:cubicBezTo>
                <a:cubicBezTo>
                  <a:pt x="69926" y="138278"/>
                  <a:pt x="88798" y="138304"/>
                  <a:pt x="104412" y="147978"/>
                </a:cubicBezTo>
                <a:cubicBezTo>
                  <a:pt x="122111" y="163486"/>
                  <a:pt x="138256" y="170470"/>
                  <a:pt x="152087" y="170470"/>
                </a:cubicBezTo>
                <a:cubicBezTo>
                  <a:pt x="178917" y="170470"/>
                  <a:pt x="197043" y="144191"/>
                  <a:pt x="200929" y="102865"/>
                </a:cubicBezTo>
                <a:cubicBezTo>
                  <a:pt x="211707" y="40916"/>
                  <a:pt x="155489" y="1"/>
                  <a:pt x="10040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518693">
            <a:off x="-1562443" y="-2575310"/>
            <a:ext cx="4341237" cy="3971959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 rot="-135">
            <a:off x="933600" y="545975"/>
            <a:ext cx="7625700" cy="256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33600" y="3412825"/>
            <a:ext cx="3942300" cy="43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192725" y="4076450"/>
            <a:ext cx="1005675" cy="994300"/>
            <a:chOff x="1493875" y="2008900"/>
            <a:chExt cx="1005675" cy="994300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1493875" y="2008900"/>
              <a:ext cx="1005675" cy="994300"/>
              <a:chOff x="1493875" y="2008900"/>
              <a:chExt cx="1005675" cy="99430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1493875" y="2320825"/>
                <a:ext cx="1005675" cy="682375"/>
              </a:xfrm>
              <a:custGeom>
                <a:avLst/>
                <a:gdLst/>
                <a:ahLst/>
                <a:cxnLst/>
                <a:rect l="l" t="t" r="r" b="b"/>
                <a:pathLst>
                  <a:path w="40227" h="27295" extrusionOk="0">
                    <a:moveTo>
                      <a:pt x="5264" y="1"/>
                    </a:moveTo>
                    <a:cubicBezTo>
                      <a:pt x="2356" y="1"/>
                      <a:pt x="0" y="2357"/>
                      <a:pt x="0" y="5289"/>
                    </a:cubicBezTo>
                    <a:lnTo>
                      <a:pt x="0" y="22031"/>
                    </a:lnTo>
                    <a:cubicBezTo>
                      <a:pt x="0" y="24938"/>
                      <a:pt x="2356" y="27294"/>
                      <a:pt x="5264" y="27294"/>
                    </a:cubicBezTo>
                    <a:lnTo>
                      <a:pt x="34938" y="27294"/>
                    </a:lnTo>
                    <a:cubicBezTo>
                      <a:pt x="37845" y="27294"/>
                      <a:pt x="40226" y="24938"/>
                      <a:pt x="40226" y="22031"/>
                    </a:cubicBezTo>
                    <a:lnTo>
                      <a:pt x="40226" y="5289"/>
                    </a:lnTo>
                    <a:cubicBezTo>
                      <a:pt x="40226" y="2357"/>
                      <a:pt x="37845" y="1"/>
                      <a:pt x="34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008925" y="2008900"/>
                <a:ext cx="398500" cy="311950"/>
              </a:xfrm>
              <a:custGeom>
                <a:avLst/>
                <a:gdLst/>
                <a:ahLst/>
                <a:cxnLst/>
                <a:rect l="l" t="t" r="r" b="b"/>
                <a:pathLst>
                  <a:path w="15940" h="12478" extrusionOk="0">
                    <a:moveTo>
                      <a:pt x="15018" y="1"/>
                    </a:moveTo>
                    <a:cubicBezTo>
                      <a:pt x="14772" y="1"/>
                      <a:pt x="14522" y="100"/>
                      <a:pt x="14336" y="322"/>
                    </a:cubicBezTo>
                    <a:lnTo>
                      <a:pt x="0" y="12478"/>
                    </a:lnTo>
                    <a:lnTo>
                      <a:pt x="12456" y="12478"/>
                    </a:lnTo>
                    <a:lnTo>
                      <a:pt x="15940" y="849"/>
                    </a:lnTo>
                    <a:cubicBezTo>
                      <a:pt x="15908" y="331"/>
                      <a:pt x="15468" y="1"/>
                      <a:pt x="150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>
              <a:off x="1672450" y="2620325"/>
              <a:ext cx="647900" cy="80850"/>
            </a:xfrm>
            <a:custGeom>
              <a:avLst/>
              <a:gdLst/>
              <a:ahLst/>
              <a:cxnLst/>
              <a:rect l="l" t="t" r="r" b="b"/>
              <a:pathLst>
                <a:path w="25916" h="3234" extrusionOk="0">
                  <a:moveTo>
                    <a:pt x="1278" y="1"/>
                  </a:moveTo>
                  <a:cubicBezTo>
                    <a:pt x="577" y="1"/>
                    <a:pt x="0" y="577"/>
                    <a:pt x="0" y="1279"/>
                  </a:cubicBezTo>
                  <a:lnTo>
                    <a:pt x="0" y="1956"/>
                  </a:lnTo>
                  <a:cubicBezTo>
                    <a:pt x="0" y="2657"/>
                    <a:pt x="577" y="3234"/>
                    <a:pt x="1278" y="3234"/>
                  </a:cubicBezTo>
                  <a:lnTo>
                    <a:pt x="24662" y="3234"/>
                  </a:lnTo>
                  <a:cubicBezTo>
                    <a:pt x="25364" y="3234"/>
                    <a:pt x="25915" y="2657"/>
                    <a:pt x="25915" y="1956"/>
                  </a:cubicBezTo>
                  <a:lnTo>
                    <a:pt x="25915" y="1279"/>
                  </a:lnTo>
                  <a:cubicBezTo>
                    <a:pt x="25915" y="577"/>
                    <a:pt x="25364" y="1"/>
                    <a:pt x="24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672450" y="2463700"/>
              <a:ext cx="647900" cy="80850"/>
            </a:xfrm>
            <a:custGeom>
              <a:avLst/>
              <a:gdLst/>
              <a:ahLst/>
              <a:cxnLst/>
              <a:rect l="l" t="t" r="r" b="b"/>
              <a:pathLst>
                <a:path w="25916" h="3234" extrusionOk="0">
                  <a:moveTo>
                    <a:pt x="1278" y="0"/>
                  </a:moveTo>
                  <a:cubicBezTo>
                    <a:pt x="577" y="0"/>
                    <a:pt x="0" y="551"/>
                    <a:pt x="0" y="1253"/>
                  </a:cubicBezTo>
                  <a:lnTo>
                    <a:pt x="0" y="1955"/>
                  </a:lnTo>
                  <a:cubicBezTo>
                    <a:pt x="0" y="2657"/>
                    <a:pt x="577" y="3233"/>
                    <a:pt x="1278" y="3233"/>
                  </a:cubicBezTo>
                  <a:lnTo>
                    <a:pt x="24662" y="3233"/>
                  </a:lnTo>
                  <a:cubicBezTo>
                    <a:pt x="25364" y="3233"/>
                    <a:pt x="25915" y="2657"/>
                    <a:pt x="25915" y="1955"/>
                  </a:cubicBezTo>
                  <a:lnTo>
                    <a:pt x="25915" y="1253"/>
                  </a:lnTo>
                  <a:cubicBezTo>
                    <a:pt x="25915" y="551"/>
                    <a:pt x="25364" y="0"/>
                    <a:pt x="24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72450" y="2776975"/>
              <a:ext cx="388500" cy="80850"/>
            </a:xfrm>
            <a:custGeom>
              <a:avLst/>
              <a:gdLst/>
              <a:ahLst/>
              <a:cxnLst/>
              <a:rect l="l" t="t" r="r" b="b"/>
              <a:pathLst>
                <a:path w="15540" h="3234" extrusionOk="0">
                  <a:moveTo>
                    <a:pt x="1278" y="0"/>
                  </a:moveTo>
                  <a:cubicBezTo>
                    <a:pt x="577" y="0"/>
                    <a:pt x="0" y="577"/>
                    <a:pt x="0" y="1279"/>
                  </a:cubicBezTo>
                  <a:lnTo>
                    <a:pt x="0" y="1955"/>
                  </a:lnTo>
                  <a:cubicBezTo>
                    <a:pt x="0" y="2682"/>
                    <a:pt x="577" y="3234"/>
                    <a:pt x="1278" y="3234"/>
                  </a:cubicBezTo>
                  <a:lnTo>
                    <a:pt x="14261" y="3234"/>
                  </a:lnTo>
                  <a:cubicBezTo>
                    <a:pt x="14963" y="3234"/>
                    <a:pt x="15539" y="2682"/>
                    <a:pt x="15539" y="1955"/>
                  </a:cubicBezTo>
                  <a:lnTo>
                    <a:pt x="15539" y="1279"/>
                  </a:lnTo>
                  <a:cubicBezTo>
                    <a:pt x="15539" y="577"/>
                    <a:pt x="14963" y="0"/>
                    <a:pt x="14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948125" y="446400"/>
            <a:ext cx="1005050" cy="889450"/>
            <a:chOff x="5195650" y="781975"/>
            <a:chExt cx="1005050" cy="889450"/>
          </a:xfrm>
        </p:grpSpPr>
        <p:sp>
          <p:nvSpPr>
            <p:cNvPr id="21" name="Google Shape;21;p2"/>
            <p:cNvSpPr/>
            <p:nvPr/>
          </p:nvSpPr>
          <p:spPr>
            <a:xfrm>
              <a:off x="5195650" y="781975"/>
              <a:ext cx="1005050" cy="578350"/>
            </a:xfrm>
            <a:custGeom>
              <a:avLst/>
              <a:gdLst/>
              <a:ahLst/>
              <a:cxnLst/>
              <a:rect l="l" t="t" r="r" b="b"/>
              <a:pathLst>
                <a:path w="40202" h="23134" extrusionOk="0">
                  <a:moveTo>
                    <a:pt x="5264" y="1"/>
                  </a:moveTo>
                  <a:cubicBezTo>
                    <a:pt x="2356" y="1"/>
                    <a:pt x="0" y="2356"/>
                    <a:pt x="0" y="5264"/>
                  </a:cubicBezTo>
                  <a:lnTo>
                    <a:pt x="0" y="17845"/>
                  </a:lnTo>
                  <a:cubicBezTo>
                    <a:pt x="0" y="20778"/>
                    <a:pt x="2356" y="23133"/>
                    <a:pt x="5264" y="23133"/>
                  </a:cubicBezTo>
                  <a:lnTo>
                    <a:pt x="34938" y="23133"/>
                  </a:lnTo>
                  <a:cubicBezTo>
                    <a:pt x="37845" y="23133"/>
                    <a:pt x="40201" y="20778"/>
                    <a:pt x="40201" y="17845"/>
                  </a:cubicBezTo>
                  <a:lnTo>
                    <a:pt x="40201" y="5264"/>
                  </a:lnTo>
                  <a:cubicBezTo>
                    <a:pt x="40201" y="2356"/>
                    <a:pt x="37845" y="1"/>
                    <a:pt x="349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374225" y="921700"/>
              <a:ext cx="647900" cy="99025"/>
            </a:xfrm>
            <a:custGeom>
              <a:avLst/>
              <a:gdLst/>
              <a:ahLst/>
              <a:cxnLst/>
              <a:rect l="l" t="t" r="r" b="b"/>
              <a:pathLst>
                <a:path w="25916" h="3961" extrusionOk="0">
                  <a:moveTo>
                    <a:pt x="1278" y="1"/>
                  </a:moveTo>
                  <a:cubicBezTo>
                    <a:pt x="577" y="1"/>
                    <a:pt x="0" y="552"/>
                    <a:pt x="0" y="1254"/>
                  </a:cubicBezTo>
                  <a:lnTo>
                    <a:pt x="0" y="2682"/>
                  </a:lnTo>
                  <a:cubicBezTo>
                    <a:pt x="0" y="3384"/>
                    <a:pt x="577" y="3960"/>
                    <a:pt x="1278" y="3960"/>
                  </a:cubicBezTo>
                  <a:lnTo>
                    <a:pt x="24637" y="3960"/>
                  </a:lnTo>
                  <a:cubicBezTo>
                    <a:pt x="25339" y="3960"/>
                    <a:pt x="25915" y="3384"/>
                    <a:pt x="25915" y="2682"/>
                  </a:cubicBezTo>
                  <a:lnTo>
                    <a:pt x="25915" y="1254"/>
                  </a:lnTo>
                  <a:cubicBezTo>
                    <a:pt x="25915" y="552"/>
                    <a:pt x="25339" y="1"/>
                    <a:pt x="24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74225" y="1115300"/>
              <a:ext cx="388500" cy="99650"/>
            </a:xfrm>
            <a:custGeom>
              <a:avLst/>
              <a:gdLst/>
              <a:ahLst/>
              <a:cxnLst/>
              <a:rect l="l" t="t" r="r" b="b"/>
              <a:pathLst>
                <a:path w="15540" h="3986" extrusionOk="0">
                  <a:moveTo>
                    <a:pt x="1278" y="1"/>
                  </a:moveTo>
                  <a:cubicBezTo>
                    <a:pt x="577" y="1"/>
                    <a:pt x="0" y="577"/>
                    <a:pt x="0" y="1279"/>
                  </a:cubicBezTo>
                  <a:lnTo>
                    <a:pt x="0" y="2708"/>
                  </a:lnTo>
                  <a:cubicBezTo>
                    <a:pt x="0" y="3409"/>
                    <a:pt x="577" y="3986"/>
                    <a:pt x="1278" y="3986"/>
                  </a:cubicBezTo>
                  <a:lnTo>
                    <a:pt x="14261" y="3986"/>
                  </a:lnTo>
                  <a:cubicBezTo>
                    <a:pt x="14963" y="3986"/>
                    <a:pt x="15539" y="3409"/>
                    <a:pt x="15539" y="2708"/>
                  </a:cubicBezTo>
                  <a:lnTo>
                    <a:pt x="15539" y="1279"/>
                  </a:lnTo>
                  <a:cubicBezTo>
                    <a:pt x="15539" y="577"/>
                    <a:pt x="14963" y="1"/>
                    <a:pt x="14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364200" y="1359675"/>
              <a:ext cx="398525" cy="311750"/>
            </a:xfrm>
            <a:custGeom>
              <a:avLst/>
              <a:gdLst/>
              <a:ahLst/>
              <a:cxnLst/>
              <a:rect l="l" t="t" r="r" b="b"/>
              <a:pathLst>
                <a:path w="15941" h="12470" extrusionOk="0">
                  <a:moveTo>
                    <a:pt x="3459" y="0"/>
                  </a:moveTo>
                  <a:lnTo>
                    <a:pt x="0" y="11604"/>
                  </a:lnTo>
                  <a:cubicBezTo>
                    <a:pt x="32" y="12135"/>
                    <a:pt x="466" y="12469"/>
                    <a:pt x="912" y="12469"/>
                  </a:cubicBezTo>
                  <a:cubicBezTo>
                    <a:pt x="1162" y="12469"/>
                    <a:pt x="1415" y="12365"/>
                    <a:pt x="1604" y="12131"/>
                  </a:cubicBezTo>
                  <a:lnTo>
                    <a:pt x="159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"/>
          <p:cNvSpPr txBox="1">
            <a:spLocks noGrp="1"/>
          </p:cNvSpPr>
          <p:nvPr>
            <p:ph type="title"/>
          </p:nvPr>
        </p:nvSpPr>
        <p:spPr>
          <a:xfrm>
            <a:off x="719975" y="1173625"/>
            <a:ext cx="4168800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subTitle" idx="1"/>
          </p:nvPr>
        </p:nvSpPr>
        <p:spPr>
          <a:xfrm>
            <a:off x="719975" y="1923025"/>
            <a:ext cx="6732900" cy="19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2" name="Google Shape;112;p9"/>
          <p:cNvSpPr/>
          <p:nvPr/>
        </p:nvSpPr>
        <p:spPr>
          <a:xfrm rot="-2354657" flipH="1">
            <a:off x="7035489" y="-1930572"/>
            <a:ext cx="4153901" cy="5932046"/>
          </a:xfrm>
          <a:custGeom>
            <a:avLst/>
            <a:gdLst/>
            <a:ahLst/>
            <a:cxnLst/>
            <a:rect l="l" t="t" r="r" b="b"/>
            <a:pathLst>
              <a:path w="16242" h="20422" extrusionOk="0">
                <a:moveTo>
                  <a:pt x="11339" y="0"/>
                </a:moveTo>
                <a:cubicBezTo>
                  <a:pt x="10562" y="0"/>
                  <a:pt x="9680" y="147"/>
                  <a:pt x="8700" y="480"/>
                </a:cubicBezTo>
                <a:cubicBezTo>
                  <a:pt x="3259" y="2330"/>
                  <a:pt x="502" y="7434"/>
                  <a:pt x="328" y="10845"/>
                </a:cubicBezTo>
                <a:cubicBezTo>
                  <a:pt x="0" y="17474"/>
                  <a:pt x="4971" y="20421"/>
                  <a:pt x="8833" y="20421"/>
                </a:cubicBezTo>
                <a:cubicBezTo>
                  <a:pt x="9330" y="20421"/>
                  <a:pt x="9808" y="20373"/>
                  <a:pt x="10255" y="20277"/>
                </a:cubicBezTo>
                <a:cubicBezTo>
                  <a:pt x="14170" y="19430"/>
                  <a:pt x="15051" y="15898"/>
                  <a:pt x="14111" y="13462"/>
                </a:cubicBezTo>
                <a:cubicBezTo>
                  <a:pt x="13171" y="11031"/>
                  <a:pt x="13079" y="8681"/>
                  <a:pt x="14820" y="5589"/>
                </a:cubicBezTo>
                <a:cubicBezTo>
                  <a:pt x="16242" y="3050"/>
                  <a:pt x="14876" y="0"/>
                  <a:pt x="1133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" name="Google Shape;113;p9"/>
          <p:cNvGrpSpPr/>
          <p:nvPr/>
        </p:nvGrpSpPr>
        <p:grpSpPr>
          <a:xfrm flipH="1">
            <a:off x="7364275" y="283300"/>
            <a:ext cx="1005050" cy="889450"/>
            <a:chOff x="5195650" y="781975"/>
            <a:chExt cx="1005050" cy="889450"/>
          </a:xfrm>
        </p:grpSpPr>
        <p:sp>
          <p:nvSpPr>
            <p:cNvPr id="114" name="Google Shape;114;p9"/>
            <p:cNvSpPr/>
            <p:nvPr/>
          </p:nvSpPr>
          <p:spPr>
            <a:xfrm>
              <a:off x="5195650" y="781975"/>
              <a:ext cx="1005050" cy="578350"/>
            </a:xfrm>
            <a:custGeom>
              <a:avLst/>
              <a:gdLst/>
              <a:ahLst/>
              <a:cxnLst/>
              <a:rect l="l" t="t" r="r" b="b"/>
              <a:pathLst>
                <a:path w="40202" h="23134" extrusionOk="0">
                  <a:moveTo>
                    <a:pt x="5264" y="1"/>
                  </a:moveTo>
                  <a:cubicBezTo>
                    <a:pt x="2356" y="1"/>
                    <a:pt x="0" y="2356"/>
                    <a:pt x="0" y="5264"/>
                  </a:cubicBezTo>
                  <a:lnTo>
                    <a:pt x="0" y="17845"/>
                  </a:lnTo>
                  <a:cubicBezTo>
                    <a:pt x="0" y="20778"/>
                    <a:pt x="2356" y="23133"/>
                    <a:pt x="5264" y="23133"/>
                  </a:cubicBezTo>
                  <a:lnTo>
                    <a:pt x="34938" y="23133"/>
                  </a:lnTo>
                  <a:cubicBezTo>
                    <a:pt x="37845" y="23133"/>
                    <a:pt x="40201" y="20778"/>
                    <a:pt x="40201" y="17845"/>
                  </a:cubicBezTo>
                  <a:lnTo>
                    <a:pt x="40201" y="5264"/>
                  </a:lnTo>
                  <a:cubicBezTo>
                    <a:pt x="40201" y="2356"/>
                    <a:pt x="37845" y="1"/>
                    <a:pt x="349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5374225" y="921700"/>
              <a:ext cx="647900" cy="99025"/>
            </a:xfrm>
            <a:custGeom>
              <a:avLst/>
              <a:gdLst/>
              <a:ahLst/>
              <a:cxnLst/>
              <a:rect l="l" t="t" r="r" b="b"/>
              <a:pathLst>
                <a:path w="25916" h="3961" extrusionOk="0">
                  <a:moveTo>
                    <a:pt x="1278" y="1"/>
                  </a:moveTo>
                  <a:cubicBezTo>
                    <a:pt x="577" y="1"/>
                    <a:pt x="0" y="552"/>
                    <a:pt x="0" y="1254"/>
                  </a:cubicBezTo>
                  <a:lnTo>
                    <a:pt x="0" y="2682"/>
                  </a:lnTo>
                  <a:cubicBezTo>
                    <a:pt x="0" y="3384"/>
                    <a:pt x="577" y="3960"/>
                    <a:pt x="1278" y="3960"/>
                  </a:cubicBezTo>
                  <a:lnTo>
                    <a:pt x="24637" y="3960"/>
                  </a:lnTo>
                  <a:cubicBezTo>
                    <a:pt x="25339" y="3960"/>
                    <a:pt x="25915" y="3384"/>
                    <a:pt x="25915" y="2682"/>
                  </a:cubicBezTo>
                  <a:lnTo>
                    <a:pt x="25915" y="1254"/>
                  </a:lnTo>
                  <a:cubicBezTo>
                    <a:pt x="25915" y="552"/>
                    <a:pt x="25339" y="1"/>
                    <a:pt x="246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5374225" y="1115300"/>
              <a:ext cx="388500" cy="99650"/>
            </a:xfrm>
            <a:custGeom>
              <a:avLst/>
              <a:gdLst/>
              <a:ahLst/>
              <a:cxnLst/>
              <a:rect l="l" t="t" r="r" b="b"/>
              <a:pathLst>
                <a:path w="15540" h="3986" extrusionOk="0">
                  <a:moveTo>
                    <a:pt x="1278" y="1"/>
                  </a:moveTo>
                  <a:cubicBezTo>
                    <a:pt x="577" y="1"/>
                    <a:pt x="0" y="577"/>
                    <a:pt x="0" y="1279"/>
                  </a:cubicBezTo>
                  <a:lnTo>
                    <a:pt x="0" y="2708"/>
                  </a:lnTo>
                  <a:cubicBezTo>
                    <a:pt x="0" y="3409"/>
                    <a:pt x="577" y="3986"/>
                    <a:pt x="1278" y="3986"/>
                  </a:cubicBezTo>
                  <a:lnTo>
                    <a:pt x="14261" y="3986"/>
                  </a:lnTo>
                  <a:cubicBezTo>
                    <a:pt x="14963" y="3986"/>
                    <a:pt x="15539" y="3409"/>
                    <a:pt x="15539" y="2708"/>
                  </a:cubicBezTo>
                  <a:lnTo>
                    <a:pt x="15539" y="1279"/>
                  </a:lnTo>
                  <a:cubicBezTo>
                    <a:pt x="15539" y="577"/>
                    <a:pt x="14963" y="1"/>
                    <a:pt x="142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5364200" y="1359675"/>
              <a:ext cx="398525" cy="311750"/>
            </a:xfrm>
            <a:custGeom>
              <a:avLst/>
              <a:gdLst/>
              <a:ahLst/>
              <a:cxnLst/>
              <a:rect l="l" t="t" r="r" b="b"/>
              <a:pathLst>
                <a:path w="15941" h="12470" extrusionOk="0">
                  <a:moveTo>
                    <a:pt x="3459" y="0"/>
                  </a:moveTo>
                  <a:lnTo>
                    <a:pt x="0" y="11604"/>
                  </a:lnTo>
                  <a:cubicBezTo>
                    <a:pt x="32" y="12135"/>
                    <a:pt x="466" y="12469"/>
                    <a:pt x="912" y="12469"/>
                  </a:cubicBezTo>
                  <a:cubicBezTo>
                    <a:pt x="1162" y="12469"/>
                    <a:pt x="1415" y="12365"/>
                    <a:pt x="1604" y="12131"/>
                  </a:cubicBezTo>
                  <a:lnTo>
                    <a:pt x="159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9"/>
          <p:cNvGrpSpPr/>
          <p:nvPr/>
        </p:nvGrpSpPr>
        <p:grpSpPr>
          <a:xfrm>
            <a:off x="914600" y="4413500"/>
            <a:ext cx="533850" cy="399775"/>
            <a:chOff x="1659925" y="3370325"/>
            <a:chExt cx="533850" cy="399775"/>
          </a:xfrm>
        </p:grpSpPr>
        <p:sp>
          <p:nvSpPr>
            <p:cNvPr id="119" name="Google Shape;119;p9"/>
            <p:cNvSpPr/>
            <p:nvPr/>
          </p:nvSpPr>
          <p:spPr>
            <a:xfrm>
              <a:off x="1950650" y="3441125"/>
              <a:ext cx="243125" cy="97150"/>
            </a:xfrm>
            <a:custGeom>
              <a:avLst/>
              <a:gdLst/>
              <a:ahLst/>
              <a:cxnLst/>
              <a:rect l="l" t="t" r="r" b="b"/>
              <a:pathLst>
                <a:path w="9725" h="3886" extrusionOk="0">
                  <a:moveTo>
                    <a:pt x="1278" y="1"/>
                  </a:moveTo>
                  <a:cubicBezTo>
                    <a:pt x="577" y="1"/>
                    <a:pt x="0" y="577"/>
                    <a:pt x="0" y="1279"/>
                  </a:cubicBezTo>
                  <a:lnTo>
                    <a:pt x="0" y="2608"/>
                  </a:lnTo>
                  <a:cubicBezTo>
                    <a:pt x="0" y="3309"/>
                    <a:pt x="577" y="3886"/>
                    <a:pt x="1278" y="3886"/>
                  </a:cubicBezTo>
                  <a:lnTo>
                    <a:pt x="8446" y="3886"/>
                  </a:lnTo>
                  <a:cubicBezTo>
                    <a:pt x="9148" y="3886"/>
                    <a:pt x="9725" y="3309"/>
                    <a:pt x="9725" y="2608"/>
                  </a:cubicBezTo>
                  <a:lnTo>
                    <a:pt x="9725" y="1279"/>
                  </a:lnTo>
                  <a:cubicBezTo>
                    <a:pt x="9725" y="577"/>
                    <a:pt x="9148" y="1"/>
                    <a:pt x="84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9"/>
            <p:cNvSpPr/>
            <p:nvPr/>
          </p:nvSpPr>
          <p:spPr>
            <a:xfrm>
              <a:off x="1950650" y="3630350"/>
              <a:ext cx="224950" cy="97150"/>
            </a:xfrm>
            <a:custGeom>
              <a:avLst/>
              <a:gdLst/>
              <a:ahLst/>
              <a:cxnLst/>
              <a:rect l="l" t="t" r="r" b="b"/>
              <a:pathLst>
                <a:path w="8998" h="3886" extrusionOk="0">
                  <a:moveTo>
                    <a:pt x="1278" y="1"/>
                  </a:moveTo>
                  <a:cubicBezTo>
                    <a:pt x="577" y="1"/>
                    <a:pt x="0" y="577"/>
                    <a:pt x="0" y="1279"/>
                  </a:cubicBezTo>
                  <a:lnTo>
                    <a:pt x="0" y="2607"/>
                  </a:lnTo>
                  <a:cubicBezTo>
                    <a:pt x="0" y="3309"/>
                    <a:pt x="577" y="3886"/>
                    <a:pt x="1278" y="3886"/>
                  </a:cubicBezTo>
                  <a:lnTo>
                    <a:pt x="7720" y="3886"/>
                  </a:lnTo>
                  <a:cubicBezTo>
                    <a:pt x="8446" y="3886"/>
                    <a:pt x="8998" y="3309"/>
                    <a:pt x="8998" y="2607"/>
                  </a:cubicBezTo>
                  <a:lnTo>
                    <a:pt x="8998" y="1279"/>
                  </a:lnTo>
                  <a:cubicBezTo>
                    <a:pt x="8998" y="577"/>
                    <a:pt x="8446" y="1"/>
                    <a:pt x="77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>
              <a:off x="1659925" y="3370325"/>
              <a:ext cx="250025" cy="216200"/>
            </a:xfrm>
            <a:custGeom>
              <a:avLst/>
              <a:gdLst/>
              <a:ahLst/>
              <a:cxnLst/>
              <a:rect l="l" t="t" r="r" b="b"/>
              <a:pathLst>
                <a:path w="10001" h="8648" extrusionOk="0">
                  <a:moveTo>
                    <a:pt x="8672" y="1"/>
                  </a:moveTo>
                  <a:lnTo>
                    <a:pt x="3509" y="5440"/>
                  </a:lnTo>
                  <a:lnTo>
                    <a:pt x="1529" y="3259"/>
                  </a:lnTo>
                  <a:lnTo>
                    <a:pt x="0" y="4838"/>
                  </a:lnTo>
                  <a:lnTo>
                    <a:pt x="3358" y="8648"/>
                  </a:lnTo>
                  <a:lnTo>
                    <a:pt x="10000" y="1730"/>
                  </a:lnTo>
                  <a:lnTo>
                    <a:pt x="86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9"/>
            <p:cNvSpPr/>
            <p:nvPr/>
          </p:nvSpPr>
          <p:spPr>
            <a:xfrm>
              <a:off x="1659925" y="3553925"/>
              <a:ext cx="250025" cy="216175"/>
            </a:xfrm>
            <a:custGeom>
              <a:avLst/>
              <a:gdLst/>
              <a:ahLst/>
              <a:cxnLst/>
              <a:rect l="l" t="t" r="r" b="b"/>
              <a:pathLst>
                <a:path w="10001" h="8647" extrusionOk="0">
                  <a:moveTo>
                    <a:pt x="8672" y="0"/>
                  </a:moveTo>
                  <a:lnTo>
                    <a:pt x="3509" y="5464"/>
                  </a:lnTo>
                  <a:lnTo>
                    <a:pt x="1529" y="3284"/>
                  </a:lnTo>
                  <a:lnTo>
                    <a:pt x="0" y="4862"/>
                  </a:lnTo>
                  <a:lnTo>
                    <a:pt x="3358" y="8647"/>
                  </a:lnTo>
                  <a:lnTo>
                    <a:pt x="10000" y="1755"/>
                  </a:lnTo>
                  <a:lnTo>
                    <a:pt x="86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9"/>
          <p:cNvSpPr/>
          <p:nvPr/>
        </p:nvSpPr>
        <p:spPr>
          <a:xfrm>
            <a:off x="316100" y="4307336"/>
            <a:ext cx="310197" cy="272083"/>
          </a:xfrm>
          <a:custGeom>
            <a:avLst/>
            <a:gdLst/>
            <a:ahLst/>
            <a:cxnLst/>
            <a:rect l="l" t="t" r="r" b="b"/>
            <a:pathLst>
              <a:path w="17946" h="15741" extrusionOk="0">
                <a:moveTo>
                  <a:pt x="17945" y="1"/>
                </a:moveTo>
                <a:lnTo>
                  <a:pt x="0" y="2306"/>
                </a:lnTo>
                <a:lnTo>
                  <a:pt x="9023" y="15740"/>
                </a:lnTo>
                <a:lnTo>
                  <a:pt x="1794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"/>
          <p:cNvSpPr/>
          <p:nvPr/>
        </p:nvSpPr>
        <p:spPr>
          <a:xfrm>
            <a:off x="8535675" y="1550600"/>
            <a:ext cx="310175" cy="310175"/>
          </a:xfrm>
          <a:custGeom>
            <a:avLst/>
            <a:gdLst/>
            <a:ahLst/>
            <a:cxnLst/>
            <a:rect l="l" t="t" r="r" b="b"/>
            <a:pathLst>
              <a:path w="12407" h="12407" extrusionOk="0">
                <a:moveTo>
                  <a:pt x="2507" y="0"/>
                </a:moveTo>
                <a:lnTo>
                  <a:pt x="0" y="9900"/>
                </a:lnTo>
                <a:lnTo>
                  <a:pt x="9900" y="12406"/>
                </a:lnTo>
                <a:lnTo>
                  <a:pt x="12406" y="2507"/>
                </a:lnTo>
                <a:lnTo>
                  <a:pt x="25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7"/>
          <p:cNvSpPr/>
          <p:nvPr/>
        </p:nvSpPr>
        <p:spPr>
          <a:xfrm rot="2544684">
            <a:off x="5854511" y="-2209720"/>
            <a:ext cx="4848678" cy="4436172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37"/>
          <p:cNvGrpSpPr/>
          <p:nvPr/>
        </p:nvGrpSpPr>
        <p:grpSpPr>
          <a:xfrm flipH="1">
            <a:off x="7776022" y="3857495"/>
            <a:ext cx="1005675" cy="994300"/>
            <a:chOff x="1493875" y="2008900"/>
            <a:chExt cx="1005675" cy="994300"/>
          </a:xfrm>
        </p:grpSpPr>
        <p:grpSp>
          <p:nvGrpSpPr>
            <p:cNvPr id="372" name="Google Shape;372;p37"/>
            <p:cNvGrpSpPr/>
            <p:nvPr/>
          </p:nvGrpSpPr>
          <p:grpSpPr>
            <a:xfrm>
              <a:off x="1493875" y="2008900"/>
              <a:ext cx="1005675" cy="994300"/>
              <a:chOff x="1493875" y="2008900"/>
              <a:chExt cx="1005675" cy="994300"/>
            </a:xfrm>
          </p:grpSpPr>
          <p:sp>
            <p:nvSpPr>
              <p:cNvPr id="373" name="Google Shape;373;p37"/>
              <p:cNvSpPr/>
              <p:nvPr/>
            </p:nvSpPr>
            <p:spPr>
              <a:xfrm>
                <a:off x="1493875" y="2320825"/>
                <a:ext cx="1005675" cy="682375"/>
              </a:xfrm>
              <a:custGeom>
                <a:avLst/>
                <a:gdLst/>
                <a:ahLst/>
                <a:cxnLst/>
                <a:rect l="l" t="t" r="r" b="b"/>
                <a:pathLst>
                  <a:path w="40227" h="27295" extrusionOk="0">
                    <a:moveTo>
                      <a:pt x="5264" y="1"/>
                    </a:moveTo>
                    <a:cubicBezTo>
                      <a:pt x="2356" y="1"/>
                      <a:pt x="0" y="2357"/>
                      <a:pt x="0" y="5289"/>
                    </a:cubicBezTo>
                    <a:lnTo>
                      <a:pt x="0" y="22031"/>
                    </a:lnTo>
                    <a:cubicBezTo>
                      <a:pt x="0" y="24938"/>
                      <a:pt x="2356" y="27294"/>
                      <a:pt x="5264" y="27294"/>
                    </a:cubicBezTo>
                    <a:lnTo>
                      <a:pt x="34938" y="27294"/>
                    </a:lnTo>
                    <a:cubicBezTo>
                      <a:pt x="37845" y="27294"/>
                      <a:pt x="40226" y="24938"/>
                      <a:pt x="40226" y="22031"/>
                    </a:cubicBezTo>
                    <a:lnTo>
                      <a:pt x="40226" y="5289"/>
                    </a:lnTo>
                    <a:cubicBezTo>
                      <a:pt x="40226" y="2357"/>
                      <a:pt x="37845" y="1"/>
                      <a:pt x="34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7"/>
              <p:cNvSpPr/>
              <p:nvPr/>
            </p:nvSpPr>
            <p:spPr>
              <a:xfrm>
                <a:off x="1932725" y="2008900"/>
                <a:ext cx="398500" cy="311950"/>
              </a:xfrm>
              <a:custGeom>
                <a:avLst/>
                <a:gdLst/>
                <a:ahLst/>
                <a:cxnLst/>
                <a:rect l="l" t="t" r="r" b="b"/>
                <a:pathLst>
                  <a:path w="15940" h="12478" extrusionOk="0">
                    <a:moveTo>
                      <a:pt x="15018" y="1"/>
                    </a:moveTo>
                    <a:cubicBezTo>
                      <a:pt x="14772" y="1"/>
                      <a:pt x="14522" y="100"/>
                      <a:pt x="14336" y="322"/>
                    </a:cubicBezTo>
                    <a:lnTo>
                      <a:pt x="0" y="12478"/>
                    </a:lnTo>
                    <a:lnTo>
                      <a:pt x="12456" y="12478"/>
                    </a:lnTo>
                    <a:lnTo>
                      <a:pt x="15940" y="849"/>
                    </a:lnTo>
                    <a:cubicBezTo>
                      <a:pt x="15908" y="331"/>
                      <a:pt x="15468" y="1"/>
                      <a:pt x="150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5" name="Google Shape;375;p37"/>
            <p:cNvSpPr/>
            <p:nvPr/>
          </p:nvSpPr>
          <p:spPr>
            <a:xfrm>
              <a:off x="1672450" y="2620325"/>
              <a:ext cx="647900" cy="80850"/>
            </a:xfrm>
            <a:custGeom>
              <a:avLst/>
              <a:gdLst/>
              <a:ahLst/>
              <a:cxnLst/>
              <a:rect l="l" t="t" r="r" b="b"/>
              <a:pathLst>
                <a:path w="25916" h="3234" extrusionOk="0">
                  <a:moveTo>
                    <a:pt x="1278" y="1"/>
                  </a:moveTo>
                  <a:cubicBezTo>
                    <a:pt x="577" y="1"/>
                    <a:pt x="0" y="577"/>
                    <a:pt x="0" y="1279"/>
                  </a:cubicBezTo>
                  <a:lnTo>
                    <a:pt x="0" y="1956"/>
                  </a:lnTo>
                  <a:cubicBezTo>
                    <a:pt x="0" y="2657"/>
                    <a:pt x="577" y="3234"/>
                    <a:pt x="1278" y="3234"/>
                  </a:cubicBezTo>
                  <a:lnTo>
                    <a:pt x="24662" y="3234"/>
                  </a:lnTo>
                  <a:cubicBezTo>
                    <a:pt x="25364" y="3234"/>
                    <a:pt x="25915" y="2657"/>
                    <a:pt x="25915" y="1956"/>
                  </a:cubicBezTo>
                  <a:lnTo>
                    <a:pt x="25915" y="1279"/>
                  </a:lnTo>
                  <a:cubicBezTo>
                    <a:pt x="25915" y="577"/>
                    <a:pt x="25364" y="1"/>
                    <a:pt x="24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7"/>
            <p:cNvSpPr/>
            <p:nvPr/>
          </p:nvSpPr>
          <p:spPr>
            <a:xfrm>
              <a:off x="1672450" y="2463700"/>
              <a:ext cx="647900" cy="80850"/>
            </a:xfrm>
            <a:custGeom>
              <a:avLst/>
              <a:gdLst/>
              <a:ahLst/>
              <a:cxnLst/>
              <a:rect l="l" t="t" r="r" b="b"/>
              <a:pathLst>
                <a:path w="25916" h="3234" extrusionOk="0">
                  <a:moveTo>
                    <a:pt x="1278" y="0"/>
                  </a:moveTo>
                  <a:cubicBezTo>
                    <a:pt x="577" y="0"/>
                    <a:pt x="0" y="551"/>
                    <a:pt x="0" y="1253"/>
                  </a:cubicBezTo>
                  <a:lnTo>
                    <a:pt x="0" y="1955"/>
                  </a:lnTo>
                  <a:cubicBezTo>
                    <a:pt x="0" y="2657"/>
                    <a:pt x="577" y="3233"/>
                    <a:pt x="1278" y="3233"/>
                  </a:cubicBezTo>
                  <a:lnTo>
                    <a:pt x="24662" y="3233"/>
                  </a:lnTo>
                  <a:cubicBezTo>
                    <a:pt x="25364" y="3233"/>
                    <a:pt x="25915" y="2657"/>
                    <a:pt x="25915" y="1955"/>
                  </a:cubicBezTo>
                  <a:lnTo>
                    <a:pt x="25915" y="1253"/>
                  </a:lnTo>
                  <a:cubicBezTo>
                    <a:pt x="25915" y="551"/>
                    <a:pt x="25364" y="0"/>
                    <a:pt x="24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7"/>
            <p:cNvSpPr/>
            <p:nvPr/>
          </p:nvSpPr>
          <p:spPr>
            <a:xfrm>
              <a:off x="1931850" y="2776975"/>
              <a:ext cx="388500" cy="80850"/>
            </a:xfrm>
            <a:custGeom>
              <a:avLst/>
              <a:gdLst/>
              <a:ahLst/>
              <a:cxnLst/>
              <a:rect l="l" t="t" r="r" b="b"/>
              <a:pathLst>
                <a:path w="15540" h="3234" extrusionOk="0">
                  <a:moveTo>
                    <a:pt x="1278" y="0"/>
                  </a:moveTo>
                  <a:cubicBezTo>
                    <a:pt x="577" y="0"/>
                    <a:pt x="0" y="577"/>
                    <a:pt x="0" y="1279"/>
                  </a:cubicBezTo>
                  <a:lnTo>
                    <a:pt x="0" y="1955"/>
                  </a:lnTo>
                  <a:cubicBezTo>
                    <a:pt x="0" y="2682"/>
                    <a:pt x="577" y="3234"/>
                    <a:pt x="1278" y="3234"/>
                  </a:cubicBezTo>
                  <a:lnTo>
                    <a:pt x="14261" y="3234"/>
                  </a:lnTo>
                  <a:cubicBezTo>
                    <a:pt x="14963" y="3234"/>
                    <a:pt x="15539" y="2682"/>
                    <a:pt x="15539" y="1955"/>
                  </a:cubicBezTo>
                  <a:lnTo>
                    <a:pt x="15539" y="1279"/>
                  </a:lnTo>
                  <a:cubicBezTo>
                    <a:pt x="15539" y="577"/>
                    <a:pt x="14963" y="0"/>
                    <a:pt x="14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37"/>
          <p:cNvGrpSpPr/>
          <p:nvPr/>
        </p:nvGrpSpPr>
        <p:grpSpPr>
          <a:xfrm flipH="1">
            <a:off x="266920" y="343868"/>
            <a:ext cx="1005050" cy="889450"/>
            <a:chOff x="5195650" y="781975"/>
            <a:chExt cx="1005050" cy="889450"/>
          </a:xfrm>
        </p:grpSpPr>
        <p:sp>
          <p:nvSpPr>
            <p:cNvPr id="379" name="Google Shape;379;p37"/>
            <p:cNvSpPr/>
            <p:nvPr/>
          </p:nvSpPr>
          <p:spPr>
            <a:xfrm>
              <a:off x="5195650" y="781975"/>
              <a:ext cx="1005050" cy="578350"/>
            </a:xfrm>
            <a:custGeom>
              <a:avLst/>
              <a:gdLst/>
              <a:ahLst/>
              <a:cxnLst/>
              <a:rect l="l" t="t" r="r" b="b"/>
              <a:pathLst>
                <a:path w="40202" h="23134" extrusionOk="0">
                  <a:moveTo>
                    <a:pt x="5264" y="1"/>
                  </a:moveTo>
                  <a:cubicBezTo>
                    <a:pt x="2356" y="1"/>
                    <a:pt x="0" y="2356"/>
                    <a:pt x="0" y="5264"/>
                  </a:cubicBezTo>
                  <a:lnTo>
                    <a:pt x="0" y="17845"/>
                  </a:lnTo>
                  <a:cubicBezTo>
                    <a:pt x="0" y="20778"/>
                    <a:pt x="2356" y="23133"/>
                    <a:pt x="5264" y="23133"/>
                  </a:cubicBezTo>
                  <a:lnTo>
                    <a:pt x="34938" y="23133"/>
                  </a:lnTo>
                  <a:cubicBezTo>
                    <a:pt x="37845" y="23133"/>
                    <a:pt x="40201" y="20778"/>
                    <a:pt x="40201" y="17845"/>
                  </a:cubicBezTo>
                  <a:lnTo>
                    <a:pt x="40201" y="5264"/>
                  </a:lnTo>
                  <a:cubicBezTo>
                    <a:pt x="40201" y="2356"/>
                    <a:pt x="37845" y="1"/>
                    <a:pt x="349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7"/>
            <p:cNvSpPr/>
            <p:nvPr/>
          </p:nvSpPr>
          <p:spPr>
            <a:xfrm>
              <a:off x="5374225" y="921700"/>
              <a:ext cx="647900" cy="99025"/>
            </a:xfrm>
            <a:custGeom>
              <a:avLst/>
              <a:gdLst/>
              <a:ahLst/>
              <a:cxnLst/>
              <a:rect l="l" t="t" r="r" b="b"/>
              <a:pathLst>
                <a:path w="25916" h="3961" extrusionOk="0">
                  <a:moveTo>
                    <a:pt x="1278" y="1"/>
                  </a:moveTo>
                  <a:cubicBezTo>
                    <a:pt x="577" y="1"/>
                    <a:pt x="0" y="552"/>
                    <a:pt x="0" y="1254"/>
                  </a:cubicBezTo>
                  <a:lnTo>
                    <a:pt x="0" y="2682"/>
                  </a:lnTo>
                  <a:cubicBezTo>
                    <a:pt x="0" y="3384"/>
                    <a:pt x="577" y="3960"/>
                    <a:pt x="1278" y="3960"/>
                  </a:cubicBezTo>
                  <a:lnTo>
                    <a:pt x="24637" y="3960"/>
                  </a:lnTo>
                  <a:cubicBezTo>
                    <a:pt x="25339" y="3960"/>
                    <a:pt x="25915" y="3384"/>
                    <a:pt x="25915" y="2682"/>
                  </a:cubicBezTo>
                  <a:lnTo>
                    <a:pt x="25915" y="1254"/>
                  </a:lnTo>
                  <a:cubicBezTo>
                    <a:pt x="25915" y="552"/>
                    <a:pt x="25339" y="1"/>
                    <a:pt x="24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7"/>
            <p:cNvSpPr/>
            <p:nvPr/>
          </p:nvSpPr>
          <p:spPr>
            <a:xfrm>
              <a:off x="5374225" y="1115300"/>
              <a:ext cx="388500" cy="99650"/>
            </a:xfrm>
            <a:custGeom>
              <a:avLst/>
              <a:gdLst/>
              <a:ahLst/>
              <a:cxnLst/>
              <a:rect l="l" t="t" r="r" b="b"/>
              <a:pathLst>
                <a:path w="15540" h="3986" extrusionOk="0">
                  <a:moveTo>
                    <a:pt x="1278" y="1"/>
                  </a:moveTo>
                  <a:cubicBezTo>
                    <a:pt x="577" y="1"/>
                    <a:pt x="0" y="577"/>
                    <a:pt x="0" y="1279"/>
                  </a:cubicBezTo>
                  <a:lnTo>
                    <a:pt x="0" y="2708"/>
                  </a:lnTo>
                  <a:cubicBezTo>
                    <a:pt x="0" y="3409"/>
                    <a:pt x="577" y="3986"/>
                    <a:pt x="1278" y="3986"/>
                  </a:cubicBezTo>
                  <a:lnTo>
                    <a:pt x="14261" y="3986"/>
                  </a:lnTo>
                  <a:cubicBezTo>
                    <a:pt x="14963" y="3986"/>
                    <a:pt x="15539" y="3409"/>
                    <a:pt x="15539" y="2708"/>
                  </a:cubicBezTo>
                  <a:lnTo>
                    <a:pt x="15539" y="1279"/>
                  </a:lnTo>
                  <a:cubicBezTo>
                    <a:pt x="15539" y="577"/>
                    <a:pt x="14963" y="1"/>
                    <a:pt x="14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7"/>
            <p:cNvSpPr/>
            <p:nvPr/>
          </p:nvSpPr>
          <p:spPr>
            <a:xfrm>
              <a:off x="5364200" y="1359675"/>
              <a:ext cx="398525" cy="311750"/>
            </a:xfrm>
            <a:custGeom>
              <a:avLst/>
              <a:gdLst/>
              <a:ahLst/>
              <a:cxnLst/>
              <a:rect l="l" t="t" r="r" b="b"/>
              <a:pathLst>
                <a:path w="15941" h="12470" extrusionOk="0">
                  <a:moveTo>
                    <a:pt x="3459" y="0"/>
                  </a:moveTo>
                  <a:lnTo>
                    <a:pt x="0" y="11604"/>
                  </a:lnTo>
                  <a:cubicBezTo>
                    <a:pt x="32" y="12135"/>
                    <a:pt x="466" y="12469"/>
                    <a:pt x="912" y="12469"/>
                  </a:cubicBezTo>
                  <a:cubicBezTo>
                    <a:pt x="1162" y="12469"/>
                    <a:pt x="1415" y="12365"/>
                    <a:pt x="1604" y="12131"/>
                  </a:cubicBezTo>
                  <a:lnTo>
                    <a:pt x="159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8"/>
          <p:cNvSpPr/>
          <p:nvPr/>
        </p:nvSpPr>
        <p:spPr>
          <a:xfrm rot="1845950">
            <a:off x="-1854079" y="2663560"/>
            <a:ext cx="4848700" cy="4436192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38"/>
          <p:cNvGrpSpPr/>
          <p:nvPr/>
        </p:nvGrpSpPr>
        <p:grpSpPr>
          <a:xfrm flipH="1">
            <a:off x="357623" y="4008956"/>
            <a:ext cx="1005050" cy="889450"/>
            <a:chOff x="5195650" y="781975"/>
            <a:chExt cx="1005050" cy="889450"/>
          </a:xfrm>
        </p:grpSpPr>
        <p:sp>
          <p:nvSpPr>
            <p:cNvPr id="386" name="Google Shape;386;p38"/>
            <p:cNvSpPr/>
            <p:nvPr/>
          </p:nvSpPr>
          <p:spPr>
            <a:xfrm>
              <a:off x="5195650" y="781975"/>
              <a:ext cx="1005050" cy="578350"/>
            </a:xfrm>
            <a:custGeom>
              <a:avLst/>
              <a:gdLst/>
              <a:ahLst/>
              <a:cxnLst/>
              <a:rect l="l" t="t" r="r" b="b"/>
              <a:pathLst>
                <a:path w="40202" h="23134" extrusionOk="0">
                  <a:moveTo>
                    <a:pt x="5264" y="1"/>
                  </a:moveTo>
                  <a:cubicBezTo>
                    <a:pt x="2356" y="1"/>
                    <a:pt x="0" y="2356"/>
                    <a:pt x="0" y="5264"/>
                  </a:cubicBezTo>
                  <a:lnTo>
                    <a:pt x="0" y="17845"/>
                  </a:lnTo>
                  <a:cubicBezTo>
                    <a:pt x="0" y="20778"/>
                    <a:pt x="2356" y="23133"/>
                    <a:pt x="5264" y="23133"/>
                  </a:cubicBezTo>
                  <a:lnTo>
                    <a:pt x="34938" y="23133"/>
                  </a:lnTo>
                  <a:cubicBezTo>
                    <a:pt x="37845" y="23133"/>
                    <a:pt x="40201" y="20778"/>
                    <a:pt x="40201" y="17845"/>
                  </a:cubicBezTo>
                  <a:lnTo>
                    <a:pt x="40201" y="5264"/>
                  </a:lnTo>
                  <a:cubicBezTo>
                    <a:pt x="40201" y="2356"/>
                    <a:pt x="37845" y="1"/>
                    <a:pt x="349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5374225" y="921700"/>
              <a:ext cx="647900" cy="99025"/>
            </a:xfrm>
            <a:custGeom>
              <a:avLst/>
              <a:gdLst/>
              <a:ahLst/>
              <a:cxnLst/>
              <a:rect l="l" t="t" r="r" b="b"/>
              <a:pathLst>
                <a:path w="25916" h="3961" extrusionOk="0">
                  <a:moveTo>
                    <a:pt x="1278" y="1"/>
                  </a:moveTo>
                  <a:cubicBezTo>
                    <a:pt x="577" y="1"/>
                    <a:pt x="0" y="552"/>
                    <a:pt x="0" y="1254"/>
                  </a:cubicBezTo>
                  <a:lnTo>
                    <a:pt x="0" y="2682"/>
                  </a:lnTo>
                  <a:cubicBezTo>
                    <a:pt x="0" y="3384"/>
                    <a:pt x="577" y="3960"/>
                    <a:pt x="1278" y="3960"/>
                  </a:cubicBezTo>
                  <a:lnTo>
                    <a:pt x="24637" y="3960"/>
                  </a:lnTo>
                  <a:cubicBezTo>
                    <a:pt x="25339" y="3960"/>
                    <a:pt x="25915" y="3384"/>
                    <a:pt x="25915" y="2682"/>
                  </a:cubicBezTo>
                  <a:lnTo>
                    <a:pt x="25915" y="1254"/>
                  </a:lnTo>
                  <a:cubicBezTo>
                    <a:pt x="25915" y="552"/>
                    <a:pt x="25339" y="1"/>
                    <a:pt x="246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5374225" y="1115300"/>
              <a:ext cx="388500" cy="99650"/>
            </a:xfrm>
            <a:custGeom>
              <a:avLst/>
              <a:gdLst/>
              <a:ahLst/>
              <a:cxnLst/>
              <a:rect l="l" t="t" r="r" b="b"/>
              <a:pathLst>
                <a:path w="15540" h="3986" extrusionOk="0">
                  <a:moveTo>
                    <a:pt x="1278" y="1"/>
                  </a:moveTo>
                  <a:cubicBezTo>
                    <a:pt x="577" y="1"/>
                    <a:pt x="0" y="577"/>
                    <a:pt x="0" y="1279"/>
                  </a:cubicBezTo>
                  <a:lnTo>
                    <a:pt x="0" y="2708"/>
                  </a:lnTo>
                  <a:cubicBezTo>
                    <a:pt x="0" y="3409"/>
                    <a:pt x="577" y="3986"/>
                    <a:pt x="1278" y="3986"/>
                  </a:cubicBezTo>
                  <a:lnTo>
                    <a:pt x="14261" y="3986"/>
                  </a:lnTo>
                  <a:cubicBezTo>
                    <a:pt x="14963" y="3986"/>
                    <a:pt x="15539" y="3409"/>
                    <a:pt x="15539" y="2708"/>
                  </a:cubicBezTo>
                  <a:lnTo>
                    <a:pt x="15539" y="1279"/>
                  </a:lnTo>
                  <a:cubicBezTo>
                    <a:pt x="15539" y="577"/>
                    <a:pt x="14963" y="1"/>
                    <a:pt x="142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5364200" y="1359675"/>
              <a:ext cx="398525" cy="311750"/>
            </a:xfrm>
            <a:custGeom>
              <a:avLst/>
              <a:gdLst/>
              <a:ahLst/>
              <a:cxnLst/>
              <a:rect l="l" t="t" r="r" b="b"/>
              <a:pathLst>
                <a:path w="15941" h="12470" extrusionOk="0">
                  <a:moveTo>
                    <a:pt x="3459" y="0"/>
                  </a:moveTo>
                  <a:lnTo>
                    <a:pt x="0" y="11604"/>
                  </a:lnTo>
                  <a:cubicBezTo>
                    <a:pt x="32" y="12135"/>
                    <a:pt x="466" y="12469"/>
                    <a:pt x="912" y="12469"/>
                  </a:cubicBezTo>
                  <a:cubicBezTo>
                    <a:pt x="1162" y="12469"/>
                    <a:pt x="1415" y="12365"/>
                    <a:pt x="1604" y="12131"/>
                  </a:cubicBezTo>
                  <a:lnTo>
                    <a:pt x="159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38"/>
          <p:cNvGrpSpPr/>
          <p:nvPr/>
        </p:nvGrpSpPr>
        <p:grpSpPr>
          <a:xfrm>
            <a:off x="455313" y="467088"/>
            <a:ext cx="533850" cy="399775"/>
            <a:chOff x="1659925" y="3370325"/>
            <a:chExt cx="533850" cy="399775"/>
          </a:xfrm>
        </p:grpSpPr>
        <p:sp>
          <p:nvSpPr>
            <p:cNvPr id="391" name="Google Shape;391;p38"/>
            <p:cNvSpPr/>
            <p:nvPr/>
          </p:nvSpPr>
          <p:spPr>
            <a:xfrm>
              <a:off x="1950650" y="3441125"/>
              <a:ext cx="243125" cy="97150"/>
            </a:xfrm>
            <a:custGeom>
              <a:avLst/>
              <a:gdLst/>
              <a:ahLst/>
              <a:cxnLst/>
              <a:rect l="l" t="t" r="r" b="b"/>
              <a:pathLst>
                <a:path w="9725" h="3886" extrusionOk="0">
                  <a:moveTo>
                    <a:pt x="1278" y="1"/>
                  </a:moveTo>
                  <a:cubicBezTo>
                    <a:pt x="577" y="1"/>
                    <a:pt x="0" y="577"/>
                    <a:pt x="0" y="1279"/>
                  </a:cubicBezTo>
                  <a:lnTo>
                    <a:pt x="0" y="2608"/>
                  </a:lnTo>
                  <a:cubicBezTo>
                    <a:pt x="0" y="3309"/>
                    <a:pt x="577" y="3886"/>
                    <a:pt x="1278" y="3886"/>
                  </a:cubicBezTo>
                  <a:lnTo>
                    <a:pt x="8446" y="3886"/>
                  </a:lnTo>
                  <a:cubicBezTo>
                    <a:pt x="9148" y="3886"/>
                    <a:pt x="9725" y="3309"/>
                    <a:pt x="9725" y="2608"/>
                  </a:cubicBezTo>
                  <a:lnTo>
                    <a:pt x="9725" y="1279"/>
                  </a:lnTo>
                  <a:cubicBezTo>
                    <a:pt x="9725" y="577"/>
                    <a:pt x="9148" y="1"/>
                    <a:pt x="84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1950650" y="3630350"/>
              <a:ext cx="224950" cy="97150"/>
            </a:xfrm>
            <a:custGeom>
              <a:avLst/>
              <a:gdLst/>
              <a:ahLst/>
              <a:cxnLst/>
              <a:rect l="l" t="t" r="r" b="b"/>
              <a:pathLst>
                <a:path w="8998" h="3886" extrusionOk="0">
                  <a:moveTo>
                    <a:pt x="1278" y="1"/>
                  </a:moveTo>
                  <a:cubicBezTo>
                    <a:pt x="577" y="1"/>
                    <a:pt x="0" y="577"/>
                    <a:pt x="0" y="1279"/>
                  </a:cubicBezTo>
                  <a:lnTo>
                    <a:pt x="0" y="2607"/>
                  </a:lnTo>
                  <a:cubicBezTo>
                    <a:pt x="0" y="3309"/>
                    <a:pt x="577" y="3886"/>
                    <a:pt x="1278" y="3886"/>
                  </a:cubicBezTo>
                  <a:lnTo>
                    <a:pt x="7720" y="3886"/>
                  </a:lnTo>
                  <a:cubicBezTo>
                    <a:pt x="8446" y="3886"/>
                    <a:pt x="8998" y="3309"/>
                    <a:pt x="8998" y="2607"/>
                  </a:cubicBezTo>
                  <a:lnTo>
                    <a:pt x="8998" y="1279"/>
                  </a:lnTo>
                  <a:cubicBezTo>
                    <a:pt x="8998" y="577"/>
                    <a:pt x="8446" y="1"/>
                    <a:pt x="77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1659925" y="3370325"/>
              <a:ext cx="250025" cy="216200"/>
            </a:xfrm>
            <a:custGeom>
              <a:avLst/>
              <a:gdLst/>
              <a:ahLst/>
              <a:cxnLst/>
              <a:rect l="l" t="t" r="r" b="b"/>
              <a:pathLst>
                <a:path w="10001" h="8648" extrusionOk="0">
                  <a:moveTo>
                    <a:pt x="8672" y="1"/>
                  </a:moveTo>
                  <a:lnTo>
                    <a:pt x="3509" y="5440"/>
                  </a:lnTo>
                  <a:lnTo>
                    <a:pt x="1529" y="3259"/>
                  </a:lnTo>
                  <a:lnTo>
                    <a:pt x="0" y="4838"/>
                  </a:lnTo>
                  <a:lnTo>
                    <a:pt x="3358" y="8648"/>
                  </a:lnTo>
                  <a:lnTo>
                    <a:pt x="10000" y="1730"/>
                  </a:lnTo>
                  <a:lnTo>
                    <a:pt x="86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1659925" y="3553925"/>
              <a:ext cx="250025" cy="216175"/>
            </a:xfrm>
            <a:custGeom>
              <a:avLst/>
              <a:gdLst/>
              <a:ahLst/>
              <a:cxnLst/>
              <a:rect l="l" t="t" r="r" b="b"/>
              <a:pathLst>
                <a:path w="10001" h="8647" extrusionOk="0">
                  <a:moveTo>
                    <a:pt x="8672" y="0"/>
                  </a:moveTo>
                  <a:lnTo>
                    <a:pt x="3509" y="5464"/>
                  </a:lnTo>
                  <a:lnTo>
                    <a:pt x="1529" y="3284"/>
                  </a:lnTo>
                  <a:lnTo>
                    <a:pt x="0" y="4862"/>
                  </a:lnTo>
                  <a:lnTo>
                    <a:pt x="3358" y="8647"/>
                  </a:lnTo>
                  <a:lnTo>
                    <a:pt x="10000" y="1755"/>
                  </a:lnTo>
                  <a:lnTo>
                    <a:pt x="86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8"/>
          <p:cNvSpPr/>
          <p:nvPr/>
        </p:nvSpPr>
        <p:spPr>
          <a:xfrm>
            <a:off x="8105075" y="467106"/>
            <a:ext cx="159702" cy="159268"/>
          </a:xfrm>
          <a:custGeom>
            <a:avLst/>
            <a:gdLst/>
            <a:ahLst/>
            <a:cxnLst/>
            <a:rect l="l" t="t" r="r" b="b"/>
            <a:pathLst>
              <a:path w="5886" h="5870" fill="none" extrusionOk="0">
                <a:moveTo>
                  <a:pt x="5885" y="2943"/>
                </a:moveTo>
                <a:cubicBezTo>
                  <a:pt x="5885" y="4562"/>
                  <a:pt x="4561" y="5869"/>
                  <a:pt x="2943" y="5869"/>
                </a:cubicBezTo>
                <a:cubicBezTo>
                  <a:pt x="1325" y="5869"/>
                  <a:pt x="0" y="4562"/>
                  <a:pt x="0" y="2943"/>
                </a:cubicBezTo>
                <a:cubicBezTo>
                  <a:pt x="0" y="1308"/>
                  <a:pt x="1325" y="1"/>
                  <a:pt x="2943" y="1"/>
                </a:cubicBezTo>
                <a:cubicBezTo>
                  <a:pt x="4561" y="1"/>
                  <a:pt x="5885" y="1308"/>
                  <a:pt x="5885" y="2943"/>
                </a:cubicBezTo>
                <a:close/>
              </a:path>
            </a:pathLst>
          </a:custGeom>
          <a:solidFill>
            <a:schemeClr val="accent1"/>
          </a:solidFill>
          <a:ln w="20425" cap="flat" cmpd="sng">
            <a:solidFill>
              <a:schemeClr val="accent1"/>
            </a:solidFill>
            <a:prstDash val="solid"/>
            <a:miter lim="163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38"/>
          <p:cNvGrpSpPr/>
          <p:nvPr/>
        </p:nvGrpSpPr>
        <p:grpSpPr>
          <a:xfrm>
            <a:off x="7682398" y="927281"/>
            <a:ext cx="1005050" cy="889450"/>
            <a:chOff x="5195650" y="781975"/>
            <a:chExt cx="1005050" cy="889450"/>
          </a:xfrm>
        </p:grpSpPr>
        <p:sp>
          <p:nvSpPr>
            <p:cNvPr id="397" name="Google Shape;397;p38"/>
            <p:cNvSpPr/>
            <p:nvPr/>
          </p:nvSpPr>
          <p:spPr>
            <a:xfrm>
              <a:off x="5195650" y="781975"/>
              <a:ext cx="1005050" cy="578350"/>
            </a:xfrm>
            <a:custGeom>
              <a:avLst/>
              <a:gdLst/>
              <a:ahLst/>
              <a:cxnLst/>
              <a:rect l="l" t="t" r="r" b="b"/>
              <a:pathLst>
                <a:path w="40202" h="23134" extrusionOk="0">
                  <a:moveTo>
                    <a:pt x="5264" y="1"/>
                  </a:moveTo>
                  <a:cubicBezTo>
                    <a:pt x="2356" y="1"/>
                    <a:pt x="0" y="2356"/>
                    <a:pt x="0" y="5264"/>
                  </a:cubicBezTo>
                  <a:lnTo>
                    <a:pt x="0" y="17845"/>
                  </a:lnTo>
                  <a:cubicBezTo>
                    <a:pt x="0" y="20778"/>
                    <a:pt x="2356" y="23133"/>
                    <a:pt x="5264" y="23133"/>
                  </a:cubicBezTo>
                  <a:lnTo>
                    <a:pt x="34938" y="23133"/>
                  </a:lnTo>
                  <a:cubicBezTo>
                    <a:pt x="37845" y="23133"/>
                    <a:pt x="40201" y="20778"/>
                    <a:pt x="40201" y="17845"/>
                  </a:cubicBezTo>
                  <a:lnTo>
                    <a:pt x="40201" y="5264"/>
                  </a:lnTo>
                  <a:cubicBezTo>
                    <a:pt x="40201" y="2356"/>
                    <a:pt x="37845" y="1"/>
                    <a:pt x="349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5374225" y="921700"/>
              <a:ext cx="647900" cy="99025"/>
            </a:xfrm>
            <a:custGeom>
              <a:avLst/>
              <a:gdLst/>
              <a:ahLst/>
              <a:cxnLst/>
              <a:rect l="l" t="t" r="r" b="b"/>
              <a:pathLst>
                <a:path w="25916" h="3961" extrusionOk="0">
                  <a:moveTo>
                    <a:pt x="1278" y="1"/>
                  </a:moveTo>
                  <a:cubicBezTo>
                    <a:pt x="577" y="1"/>
                    <a:pt x="0" y="552"/>
                    <a:pt x="0" y="1254"/>
                  </a:cubicBezTo>
                  <a:lnTo>
                    <a:pt x="0" y="2682"/>
                  </a:lnTo>
                  <a:cubicBezTo>
                    <a:pt x="0" y="3384"/>
                    <a:pt x="577" y="3960"/>
                    <a:pt x="1278" y="3960"/>
                  </a:cubicBezTo>
                  <a:lnTo>
                    <a:pt x="24637" y="3960"/>
                  </a:lnTo>
                  <a:cubicBezTo>
                    <a:pt x="25339" y="3960"/>
                    <a:pt x="25915" y="3384"/>
                    <a:pt x="25915" y="2682"/>
                  </a:cubicBezTo>
                  <a:lnTo>
                    <a:pt x="25915" y="1254"/>
                  </a:lnTo>
                  <a:cubicBezTo>
                    <a:pt x="25915" y="552"/>
                    <a:pt x="25339" y="1"/>
                    <a:pt x="24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5633625" y="1115300"/>
              <a:ext cx="388500" cy="99650"/>
            </a:xfrm>
            <a:custGeom>
              <a:avLst/>
              <a:gdLst/>
              <a:ahLst/>
              <a:cxnLst/>
              <a:rect l="l" t="t" r="r" b="b"/>
              <a:pathLst>
                <a:path w="15540" h="3986" extrusionOk="0">
                  <a:moveTo>
                    <a:pt x="1278" y="1"/>
                  </a:moveTo>
                  <a:cubicBezTo>
                    <a:pt x="577" y="1"/>
                    <a:pt x="0" y="577"/>
                    <a:pt x="0" y="1279"/>
                  </a:cubicBezTo>
                  <a:lnTo>
                    <a:pt x="0" y="2708"/>
                  </a:lnTo>
                  <a:cubicBezTo>
                    <a:pt x="0" y="3409"/>
                    <a:pt x="577" y="3986"/>
                    <a:pt x="1278" y="3986"/>
                  </a:cubicBezTo>
                  <a:lnTo>
                    <a:pt x="14261" y="3986"/>
                  </a:lnTo>
                  <a:cubicBezTo>
                    <a:pt x="14963" y="3986"/>
                    <a:pt x="15539" y="3409"/>
                    <a:pt x="15539" y="2708"/>
                  </a:cubicBezTo>
                  <a:lnTo>
                    <a:pt x="15539" y="1279"/>
                  </a:lnTo>
                  <a:cubicBezTo>
                    <a:pt x="15539" y="577"/>
                    <a:pt x="14963" y="1"/>
                    <a:pt x="14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5364200" y="1359675"/>
              <a:ext cx="398525" cy="311750"/>
            </a:xfrm>
            <a:custGeom>
              <a:avLst/>
              <a:gdLst/>
              <a:ahLst/>
              <a:cxnLst/>
              <a:rect l="l" t="t" r="r" b="b"/>
              <a:pathLst>
                <a:path w="15941" h="12470" extrusionOk="0">
                  <a:moveTo>
                    <a:pt x="3459" y="0"/>
                  </a:moveTo>
                  <a:lnTo>
                    <a:pt x="0" y="11604"/>
                  </a:lnTo>
                  <a:cubicBezTo>
                    <a:pt x="32" y="12135"/>
                    <a:pt x="466" y="12469"/>
                    <a:pt x="912" y="12469"/>
                  </a:cubicBezTo>
                  <a:cubicBezTo>
                    <a:pt x="1162" y="12469"/>
                    <a:pt x="1415" y="12365"/>
                    <a:pt x="1604" y="12131"/>
                  </a:cubicBezTo>
                  <a:lnTo>
                    <a:pt x="159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83" r:id="rId4"/>
    <p:sldLayoutId id="214748368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chrome/" TargetMode="External"/><Relationship Id="rId7" Type="http://schemas.openxmlformats.org/officeDocument/2006/relationships/hyperlink" Target="https://www.opera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ple.com/safari/" TargetMode="External"/><Relationship Id="rId5" Type="http://schemas.openxmlformats.org/officeDocument/2006/relationships/hyperlink" Target="https://www.microsoft.com/edge" TargetMode="External"/><Relationship Id="rId4" Type="http://schemas.openxmlformats.org/officeDocument/2006/relationships/hyperlink" Target="https://www.mozilla.org/firefox/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acromates.com/" TargetMode="External"/><Relationship Id="rId3" Type="http://schemas.openxmlformats.org/officeDocument/2006/relationships/hyperlink" Target="http://code.visualstudiocode.com/" TargetMode="External"/><Relationship Id="rId7" Type="http://schemas.openxmlformats.org/officeDocument/2006/relationships/hyperlink" Target="https://notepad-plus-plus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etbrains.com/webstorm/" TargetMode="External"/><Relationship Id="rId5" Type="http://schemas.openxmlformats.org/officeDocument/2006/relationships/hyperlink" Target="https://www.sublimetext.com/" TargetMode="External"/><Relationship Id="rId10" Type="http://schemas.openxmlformats.org/officeDocument/2006/relationships/hyperlink" Target="https://wiki.gnome.org/Apps/Gedit" TargetMode="External"/><Relationship Id="rId4" Type="http://schemas.openxmlformats.org/officeDocument/2006/relationships/hyperlink" Target="https://atom.io/" TargetMode="External"/><Relationship Id="rId9" Type="http://schemas.openxmlformats.org/officeDocument/2006/relationships/hyperlink" Target="https://www.gnu.org/software/emacs/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5"/>
          <p:cNvSpPr txBox="1">
            <a:spLocks noGrp="1"/>
          </p:cNvSpPr>
          <p:nvPr>
            <p:ph type="ctrTitle"/>
          </p:nvPr>
        </p:nvSpPr>
        <p:spPr>
          <a:xfrm rot="-135">
            <a:off x="933600" y="545975"/>
            <a:ext cx="7625700" cy="25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200" dirty="0"/>
              <a:t>Introduction</a:t>
            </a:r>
            <a:endParaRPr lang="en-ID" sz="4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 dirty="0" err="1">
                <a:solidFill>
                  <a:srgbClr val="D4C239"/>
                </a:solidFill>
                <a:latin typeface="Poppins"/>
                <a:ea typeface="Poppins"/>
                <a:cs typeface="Poppins"/>
                <a:sym typeface="Poppins"/>
              </a:rPr>
              <a:t>Javascript</a:t>
            </a:r>
            <a:r>
              <a:rPr lang="en-ID" sz="47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ID" b="0" dirty="0">
                <a:latin typeface="Anton"/>
                <a:ea typeface="Anton"/>
                <a:cs typeface="Anton"/>
                <a:sym typeface="Anton"/>
              </a:rPr>
              <a:t> </a:t>
            </a:r>
          </a:p>
        </p:txBody>
      </p:sp>
      <p:sp>
        <p:nvSpPr>
          <p:cNvPr id="418" name="Google Shape;418;p45"/>
          <p:cNvSpPr txBox="1">
            <a:spLocks noGrp="1"/>
          </p:cNvSpPr>
          <p:nvPr>
            <p:ph type="subTitle" idx="1"/>
          </p:nvPr>
        </p:nvSpPr>
        <p:spPr>
          <a:xfrm>
            <a:off x="933600" y="3412825"/>
            <a:ext cx="3942300" cy="43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Okky</a:t>
            </a:r>
            <a:r>
              <a:rPr lang="en" dirty="0"/>
              <a:t> </a:t>
            </a:r>
            <a:r>
              <a:rPr lang="en" dirty="0" err="1"/>
              <a:t>Alwan</a:t>
            </a:r>
            <a:r>
              <a:rPr lang="en" dirty="0"/>
              <a:t> </a:t>
            </a:r>
            <a:r>
              <a:rPr lang="en" dirty="0" err="1"/>
              <a:t>Baidhoo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B6330-7ACC-8336-E0A2-79EA9FADBC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54116" y="2571750"/>
            <a:ext cx="1956284" cy="19562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74378"/>
            <a:ext cx="5778144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4">
                    <a:lumMod val="25000"/>
                  </a:schemeClr>
                </a:solidFill>
              </a:rPr>
              <a:t>Browser</a:t>
            </a:r>
            <a:endParaRPr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843164-F054-E7D7-5C29-632C95D6F669}"/>
              </a:ext>
            </a:extLst>
          </p:cNvPr>
          <p:cNvSpPr txBox="1"/>
          <p:nvPr/>
        </p:nvSpPr>
        <p:spPr>
          <a:xfrm>
            <a:off x="520860" y="1446837"/>
            <a:ext cx="7172292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Google Chrome : </a:t>
            </a:r>
            <a:r>
              <a:rPr lang="en-ID" b="0" i="0" u="sng" strike="noStrike" dirty="0">
                <a:solidFill>
                  <a:schemeClr val="tx1"/>
                </a:solidFill>
                <a:effectLst/>
                <a:latin typeface="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https://www.google.com/chrome/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 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Firefox : </a:t>
            </a:r>
            <a:r>
              <a:rPr lang="en-ID" b="0" i="0" u="sng" strike="noStrike" dirty="0">
                <a:solidFill>
                  <a:schemeClr val="tx1"/>
                </a:solidFill>
                <a:effectLst/>
                <a:latin typeface="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https://www.mozilla.org/firefox/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 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Microsoft Edge : </a:t>
            </a:r>
            <a:r>
              <a:rPr lang="en-ID" b="0" i="0" u="sng" strike="noStrike" dirty="0">
                <a:solidFill>
                  <a:schemeClr val="tx1"/>
                </a:solidFill>
                <a:effectLst/>
                <a:latin typeface="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https://www.microsoft.com/edge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 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Safari : </a:t>
            </a:r>
            <a:r>
              <a:rPr lang="en-ID" b="0" i="0" u="sng" strike="noStrike" dirty="0">
                <a:solidFill>
                  <a:schemeClr val="tx1"/>
                </a:solidFill>
                <a:effectLst/>
                <a:latin typeface="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https://www.apple.com/safari/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 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Opera : </a:t>
            </a:r>
            <a:r>
              <a:rPr lang="en-ID" b="0" i="0" u="sng" strike="noStrike" dirty="0">
                <a:solidFill>
                  <a:schemeClr val="tx1"/>
                </a:solidFill>
                <a:effectLst/>
                <a:latin typeface="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https://www.opera.com/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900092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7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Function Return Value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1858" name="Picture 2">
            <a:extLst>
              <a:ext uri="{FF2B5EF4-FFF2-40B4-BE49-F238E27FC236}">
                <a16:creationId xmlns:a16="http://schemas.microsoft.com/office/drawing/2014/main" id="{2A40C702-7AF8-1426-816F-F55DAE261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520825"/>
            <a:ext cx="6957391" cy="211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8724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39"/>
            <a:ext cx="5875680" cy="1105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Function Return Value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Lebih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Dari Satu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3906" name="Picture 2">
            <a:extLst>
              <a:ext uri="{FF2B5EF4-FFF2-40B4-BE49-F238E27FC236}">
                <a16:creationId xmlns:a16="http://schemas.microsoft.com/office/drawing/2014/main" id="{BFCAAF77-B593-3B7B-C2EC-2130E0BB7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749425"/>
            <a:ext cx="6658252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8513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7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Menghentikan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Eksekusi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Dengan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Return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5BCD0-7415-A81B-5C38-A3AED4AEC1AB}"/>
              </a:ext>
            </a:extLst>
          </p:cNvPr>
          <p:cNvSpPr txBox="1"/>
          <p:nvPr/>
        </p:nvSpPr>
        <p:spPr>
          <a:xfrm>
            <a:off x="403200" y="1749425"/>
            <a:ext cx="6740551" cy="1224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Saat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kita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menggunakan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kata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kunci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return,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maka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kode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setelah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return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tersebut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tidak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akan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dieksekusi</a:t>
            </a:r>
            <a:endParaRPr lang="en-ID" b="0" i="0" u="none" strike="noStrike" dirty="0">
              <a:solidFill>
                <a:srgbClr val="595959"/>
              </a:solidFill>
              <a:effectLst/>
              <a:latin typeface="Lato" panose="020F0502020204030203" pitchFamily="34" charset="0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Kita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menggunakan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return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untuk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menghentikan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eksekusi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sebuah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634951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7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Menghentikan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Eksekusi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Dengan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Return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4930" name="Picture 2">
            <a:extLst>
              <a:ext uri="{FF2B5EF4-FFF2-40B4-BE49-F238E27FC236}">
                <a16:creationId xmlns:a16="http://schemas.microsoft.com/office/drawing/2014/main" id="{D75A5C9C-2DA8-AD73-322C-0C520AC53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749425"/>
            <a:ext cx="7344684" cy="268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7789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7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Optional Parameter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9AE7F5-3FAE-6AB6-7FE9-47410950C8D1}"/>
              </a:ext>
            </a:extLst>
          </p:cNvPr>
          <p:cNvSpPr txBox="1"/>
          <p:nvPr/>
        </p:nvSpPr>
        <p:spPr>
          <a:xfrm>
            <a:off x="403200" y="1520825"/>
            <a:ext cx="5795962" cy="1873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Secara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default, parameter di function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itu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optional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Artinya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tidak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wajib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mengisi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value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nya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ketika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memanggil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function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Jika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tidak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ada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value yang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kirim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ke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parameter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ketika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memanggil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function,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maka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secara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otomatis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parameter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tersebut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bernilai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undefined</a:t>
            </a:r>
          </a:p>
        </p:txBody>
      </p:sp>
    </p:spTree>
    <p:extLst>
      <p:ext uri="{BB962C8B-B14F-4D97-AF65-F5344CB8AC3E}">
        <p14:creationId xmlns:p14="http://schemas.microsoft.com/office/powerpoint/2010/main" val="25889222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7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Optional Parameter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8002" name="Picture 2">
            <a:extLst>
              <a:ext uri="{FF2B5EF4-FFF2-40B4-BE49-F238E27FC236}">
                <a16:creationId xmlns:a16="http://schemas.microsoft.com/office/drawing/2014/main" id="{F3E580C4-B0D9-734B-8FD4-0E95C28DF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517650"/>
            <a:ext cx="7581738" cy="214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9867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7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Default Parameter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5F588-C19A-F749-ABFE-E3A3FA162135}"/>
              </a:ext>
            </a:extLst>
          </p:cNvPr>
          <p:cNvSpPr txBox="1"/>
          <p:nvPr/>
        </p:nvSpPr>
        <p:spPr>
          <a:xfrm>
            <a:off x="403200" y="1520825"/>
            <a:ext cx="5795962" cy="2196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Sekarang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tahu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bahwa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parameter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itu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optional,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artinya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bisa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tidak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memberi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value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terhadap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parameter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Parameter juga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bisa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beri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default value,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artinya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jika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ketika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tidak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mengirim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data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ke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parameter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atau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mengirim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data undefined,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maka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secara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otomatis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parameter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diisi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oleh default value</a:t>
            </a:r>
          </a:p>
        </p:txBody>
      </p:sp>
    </p:spTree>
    <p:extLst>
      <p:ext uri="{BB962C8B-B14F-4D97-AF65-F5344CB8AC3E}">
        <p14:creationId xmlns:p14="http://schemas.microsoft.com/office/powerpoint/2010/main" val="172895718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7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Default Parameter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0050" name="Picture 2">
            <a:extLst>
              <a:ext uri="{FF2B5EF4-FFF2-40B4-BE49-F238E27FC236}">
                <a16:creationId xmlns:a16="http://schemas.microsoft.com/office/drawing/2014/main" id="{43A0C3C6-427B-258A-3B96-A64A9D22C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520825"/>
            <a:ext cx="7046840" cy="238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2907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7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Rest Parameter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5F588-C19A-F749-ABFE-E3A3FA162135}"/>
              </a:ext>
            </a:extLst>
          </p:cNvPr>
          <p:cNvSpPr txBox="1"/>
          <p:nvPr/>
        </p:nvSpPr>
        <p:spPr>
          <a:xfrm>
            <a:off x="403200" y="1517650"/>
            <a:ext cx="6588150" cy="2842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Rest Parameter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adalah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fitur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dimana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kita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mengirim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data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sebanyak-banyak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nya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pada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satu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parameter, dan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secara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otomatis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di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konversi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menjadi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Array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Untuk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membuat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rest parameter,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ada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ketentuannya</a:t>
            </a:r>
            <a:endParaRPr lang="en-ID" b="0" i="0" u="none" strike="noStrike" dirty="0">
              <a:solidFill>
                <a:schemeClr val="tx1"/>
              </a:solidFill>
              <a:effectLst/>
              <a:latin typeface="Lato" panose="020F0502020204030203" pitchFamily="34" charset="0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Rest parameter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hanya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boleh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ada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satu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di function,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tidak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boleh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lebih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dari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satu</a:t>
            </a:r>
            <a:endParaRPr lang="en-ID" b="0" i="0" u="none" strike="noStrike" dirty="0">
              <a:solidFill>
                <a:schemeClr val="tx1"/>
              </a:solidFill>
              <a:effectLst/>
              <a:latin typeface="Lato" panose="020F0502020204030203" pitchFamily="34" charset="0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Rest parameter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hanya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boleh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berada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di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posisi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paling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akhir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tidak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boleh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di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depan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atau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di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tengah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kecuali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memang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cuma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ada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1 parameter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Di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bahasa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pemrograman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lain,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ada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juga yang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bilang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ini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adalah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variable argument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endParaRPr lang="en-ID" b="0" i="0" u="none" strike="noStrike" dirty="0">
              <a:solidFill>
                <a:schemeClr val="tx1"/>
              </a:solidFill>
              <a:effectLst/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2255695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7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Rest Parameter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1074" name="Picture 2">
            <a:extLst>
              <a:ext uri="{FF2B5EF4-FFF2-40B4-BE49-F238E27FC236}">
                <a16:creationId xmlns:a16="http://schemas.microsoft.com/office/drawing/2014/main" id="{0DE59729-50DC-3AC7-77D1-C59EDE7C2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520825"/>
            <a:ext cx="6816801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369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74378"/>
            <a:ext cx="5778144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4">
                    <a:lumMod val="25000"/>
                  </a:schemeClr>
                </a:solidFill>
              </a:rPr>
              <a:t>Code Editor </a:t>
            </a:r>
            <a:r>
              <a:rPr lang="en-US" sz="3600" dirty="0" err="1">
                <a:solidFill>
                  <a:schemeClr val="accent4">
                    <a:lumMod val="25000"/>
                  </a:schemeClr>
                </a:solidFill>
              </a:rPr>
              <a:t>atau</a:t>
            </a:r>
            <a:r>
              <a:rPr lang="en-US" sz="3600" dirty="0">
                <a:solidFill>
                  <a:schemeClr val="accent4">
                    <a:lumMod val="25000"/>
                  </a:schemeClr>
                </a:solidFill>
              </a:rPr>
              <a:t> IDE</a:t>
            </a:r>
            <a:endParaRPr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843164-F054-E7D7-5C29-632C95D6F669}"/>
              </a:ext>
            </a:extLst>
          </p:cNvPr>
          <p:cNvSpPr txBox="1"/>
          <p:nvPr/>
        </p:nvSpPr>
        <p:spPr>
          <a:xfrm>
            <a:off x="520860" y="1446837"/>
            <a:ext cx="7172292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Visual Studio Code :  </a:t>
            </a:r>
            <a:r>
              <a:rPr lang="en-ID" b="0" i="0" u="sng" strike="noStrike" dirty="0">
                <a:solidFill>
                  <a:schemeClr val="tx1"/>
                </a:solidFill>
                <a:effectLst/>
                <a:latin typeface="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http://code.visualstudiocode.com/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 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Atom : </a:t>
            </a:r>
            <a:r>
              <a:rPr lang="en-ID" b="0" i="0" u="sng" strike="noStrike" dirty="0">
                <a:solidFill>
                  <a:schemeClr val="tx1"/>
                </a:solidFill>
                <a:effectLst/>
                <a:latin typeface="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https://atom.io/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 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Sublime : </a:t>
            </a:r>
            <a:r>
              <a:rPr lang="en-ID" b="0" i="0" u="sng" strike="noStrike" dirty="0">
                <a:solidFill>
                  <a:schemeClr val="tx1"/>
                </a:solidFill>
                <a:effectLst/>
                <a:latin typeface="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https://www.sublimetext.com/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 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WebStorm : </a:t>
            </a:r>
            <a:r>
              <a:rPr lang="en-ID" b="0" i="0" u="sng" strike="noStrike" dirty="0">
                <a:solidFill>
                  <a:schemeClr val="tx1"/>
                </a:solidFill>
                <a:effectLst/>
                <a:latin typeface="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https://www.jetbrains.com/webstorm/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 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Nodepad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++ : </a:t>
            </a:r>
            <a:r>
              <a:rPr lang="en-ID" b="0" i="0" u="sng" strike="noStrike" dirty="0">
                <a:solidFill>
                  <a:schemeClr val="tx1"/>
                </a:solidFill>
                <a:effectLst/>
                <a:latin typeface="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https://notepad-plus-plus.org/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 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Textmate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: </a:t>
            </a:r>
            <a:r>
              <a:rPr lang="en-ID" b="0" i="0" u="sng" strike="noStrike" dirty="0">
                <a:solidFill>
                  <a:schemeClr val="tx1"/>
                </a:solidFill>
                <a:effectLst/>
                <a:latin typeface="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https://macromates.com/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 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GNU Emacs : </a:t>
            </a:r>
            <a:r>
              <a:rPr lang="en-ID" b="0" i="0" u="sng" strike="noStrike" dirty="0">
                <a:solidFill>
                  <a:schemeClr val="tx1"/>
                </a:solidFill>
                <a:effectLst/>
                <a:latin typeface="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https://www.gnu.org/software/emacs/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 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GEdit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: </a:t>
            </a:r>
            <a:r>
              <a:rPr lang="en-ID" b="0" i="0" u="sng" strike="noStrike" dirty="0">
                <a:solidFill>
                  <a:schemeClr val="tx1"/>
                </a:solidFill>
                <a:effectLst/>
                <a:latin typeface="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https://wiki.gnome.org/Apps/Gedit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211497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7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Spread Syntax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5F588-C19A-F749-ABFE-E3A3FA162135}"/>
              </a:ext>
            </a:extLst>
          </p:cNvPr>
          <p:cNvSpPr txBox="1"/>
          <p:nvPr/>
        </p:nvSpPr>
        <p:spPr>
          <a:xfrm>
            <a:off x="403200" y="1517650"/>
            <a:ext cx="6588150" cy="3073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Kadang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kita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terlanjur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memiliki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data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berupa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Array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Tapi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untungnya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kita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juga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mengirim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Array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ke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Rest Parameter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Kita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gunakan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… (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titik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tiga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kali)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diikuti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dengan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array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nya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ketika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memanggil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function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Fitur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ini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dinamakan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Spread Syntax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endParaRPr lang="en-ID" b="0" i="0" u="none" strike="noStrike" dirty="0">
              <a:solidFill>
                <a:schemeClr val="tx1"/>
              </a:solidFill>
              <a:effectLst/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6277622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7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Spread Syntax </a:t>
            </a:r>
            <a:r>
              <a:rPr lang="en-ID" sz="2800" dirty="0">
                <a:solidFill>
                  <a:srgbClr val="1A1A1A"/>
                </a:solidFill>
                <a:latin typeface=""/>
              </a:rPr>
              <a:t>di Rest 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Parameter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3122" name="Picture 2">
            <a:extLst>
              <a:ext uri="{FF2B5EF4-FFF2-40B4-BE49-F238E27FC236}">
                <a16:creationId xmlns:a16="http://schemas.microsoft.com/office/drawing/2014/main" id="{3C4568A2-5BA9-AF04-2F25-D85F320E6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749425"/>
            <a:ext cx="692529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84734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7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Function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Sebagai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Value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5F588-C19A-F749-ABFE-E3A3FA162135}"/>
              </a:ext>
            </a:extLst>
          </p:cNvPr>
          <p:cNvSpPr txBox="1"/>
          <p:nvPr/>
        </p:nvSpPr>
        <p:spPr>
          <a:xfrm>
            <a:off x="403200" y="1517650"/>
            <a:ext cx="6588150" cy="224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Function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tidak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hanya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digunakan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sebagai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kode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program yang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dieksekusi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tapi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juga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sebagai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value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Artinya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, function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disimpan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di variable,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juga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dikirim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melalui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parameter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ke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function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lainnya</a:t>
            </a:r>
            <a:endParaRPr lang="en-ID" sz="1800" b="0" i="0" u="none" strike="noStrike" dirty="0">
              <a:solidFill>
                <a:srgbClr val="595959"/>
              </a:solidFill>
              <a:effectLst/>
              <a:latin typeface="Lato" panose="020F0502020204030203" pitchFamily="34" charset="0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endParaRPr lang="en-ID" b="0" i="0" u="none" strike="noStrike" dirty="0">
              <a:solidFill>
                <a:schemeClr val="tx1"/>
              </a:solidFill>
              <a:effectLst/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0577736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7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Function di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Variabel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5170" name="Picture 2">
            <a:extLst>
              <a:ext uri="{FF2B5EF4-FFF2-40B4-BE49-F238E27FC236}">
                <a16:creationId xmlns:a16="http://schemas.microsoft.com/office/drawing/2014/main" id="{B2893F68-26AF-F068-1F01-AC1F13170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749425"/>
            <a:ext cx="7547873" cy="257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0442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7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Function di Parameter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7218" name="Picture 2">
            <a:extLst>
              <a:ext uri="{FF2B5EF4-FFF2-40B4-BE49-F238E27FC236}">
                <a16:creationId xmlns:a16="http://schemas.microsoft.com/office/drawing/2014/main" id="{D792EC1C-D71A-B81E-4FB6-32B311C86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520825"/>
            <a:ext cx="7012124" cy="236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0992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7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Anonymous Function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5F588-C19A-F749-ABFE-E3A3FA162135}"/>
              </a:ext>
            </a:extLst>
          </p:cNvPr>
          <p:cNvSpPr txBox="1"/>
          <p:nvPr/>
        </p:nvSpPr>
        <p:spPr>
          <a:xfrm>
            <a:off x="403200" y="1517650"/>
            <a:ext cx="6588150" cy="2320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Sebelumnya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kita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selalu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membuat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function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dengan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nama</a:t>
            </a:r>
            <a:endParaRPr lang="en-ID" sz="1800" b="0" i="0" u="none" strike="noStrike" dirty="0">
              <a:solidFill>
                <a:srgbClr val="595959"/>
              </a:solidFill>
              <a:effectLst/>
              <a:latin typeface="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Kita juga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bisa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membuat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function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tanpa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nama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function,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atau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istilahnya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adalah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anonymous function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Kita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bisa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buat anonymous function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dalam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sebuah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variable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atau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bisa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juga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kita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buat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ketika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mengisi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parameter</a:t>
            </a:r>
          </a:p>
        </p:txBody>
      </p:sp>
    </p:spTree>
    <p:extLst>
      <p:ext uri="{BB962C8B-B14F-4D97-AF65-F5344CB8AC3E}">
        <p14:creationId xmlns:p14="http://schemas.microsoft.com/office/powerpoint/2010/main" val="284723158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7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Anonymous Function di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Variabel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9266" name="Picture 2">
            <a:extLst>
              <a:ext uri="{FF2B5EF4-FFF2-40B4-BE49-F238E27FC236}">
                <a16:creationId xmlns:a16="http://schemas.microsoft.com/office/drawing/2014/main" id="{82CA5CAF-976C-240A-0C08-01A8A6F96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749425"/>
            <a:ext cx="7350826" cy="196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59544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7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Anonymous Function di Parameter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1314" name="Picture 2">
            <a:extLst>
              <a:ext uri="{FF2B5EF4-FFF2-40B4-BE49-F238E27FC236}">
                <a16:creationId xmlns:a16="http://schemas.microsoft.com/office/drawing/2014/main" id="{AAEAD6E5-5321-AA03-989C-34B18BB61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749425"/>
            <a:ext cx="7231720" cy="236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3905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7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Function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dalam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Function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5F588-C19A-F749-ABFE-E3A3FA162135}"/>
              </a:ext>
            </a:extLst>
          </p:cNvPr>
          <p:cNvSpPr txBox="1"/>
          <p:nvPr/>
        </p:nvSpPr>
        <p:spPr>
          <a:xfrm>
            <a:off x="403200" y="1517650"/>
            <a:ext cx="6588150" cy="2519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Tidak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ada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batasan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dimana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kita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membuat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function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Termasuk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jika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kita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ingin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membuat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function di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dalam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sebuah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function,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kita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melakukannya</a:t>
            </a:r>
            <a:endParaRPr lang="en-ID" b="0" i="0" u="none" strike="noStrike" dirty="0">
              <a:solidFill>
                <a:srgbClr val="595959"/>
              </a:solidFill>
              <a:effectLst/>
              <a:latin typeface="Lato" panose="020F0502020204030203" pitchFamily="34" charset="0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Function yang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terdapat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di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dalam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kita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sebut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inner function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Inner function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hanya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diakses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di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tempat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kita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membuat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function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nya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tidak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diakses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dari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luar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function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nya</a:t>
            </a:r>
            <a:endParaRPr lang="en-ID" b="0" i="0" u="none" strike="noStrike" dirty="0">
              <a:solidFill>
                <a:srgbClr val="595959"/>
              </a:solidFill>
              <a:effectLst/>
              <a:latin typeface="Lato" panose="020F0502020204030203" pitchFamily="34" charset="0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ID" b="0" i="0" u="none" strike="noStrike" dirty="0">
              <a:solidFill>
                <a:srgbClr val="595959"/>
              </a:solidFill>
              <a:effectLst/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9920090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7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Function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dalam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Function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3362" name="Picture 2">
            <a:extLst>
              <a:ext uri="{FF2B5EF4-FFF2-40B4-BE49-F238E27FC236}">
                <a16:creationId xmlns:a16="http://schemas.microsoft.com/office/drawing/2014/main" id="{B068353D-6215-7AAF-A81C-A5BE1F8CC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749425"/>
            <a:ext cx="6602519" cy="290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882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74378"/>
            <a:ext cx="5875680" cy="12812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 dirty="0" err="1"/>
              <a:t>Bagaimana</a:t>
            </a:r>
            <a:r>
              <a:rPr lang="en-ID" sz="3600" dirty="0"/>
              <a:t> JavaScript </a:t>
            </a:r>
            <a:r>
              <a:rPr lang="en-ID" sz="3600" dirty="0" err="1"/>
              <a:t>Bekerja</a:t>
            </a:r>
            <a:r>
              <a:rPr lang="en-ID" sz="3600" dirty="0"/>
              <a:t>?</a:t>
            </a:r>
            <a:endParaRPr lang="en-US"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B86537-4C59-A90A-552A-CC5A5DA66CD5}"/>
              </a:ext>
            </a:extLst>
          </p:cNvPr>
          <p:cNvSpPr txBox="1"/>
          <p:nvPr/>
        </p:nvSpPr>
        <p:spPr>
          <a:xfrm>
            <a:off x="403200" y="1755648"/>
            <a:ext cx="7172292" cy="247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ID" sz="1600" dirty="0" err="1">
                <a:latin typeface=""/>
              </a:rPr>
              <a:t>Dijalankan</a:t>
            </a:r>
            <a:r>
              <a:rPr lang="en-ID" sz="1600" dirty="0">
                <a:latin typeface=""/>
              </a:rPr>
              <a:t> di browser </a:t>
            </a:r>
            <a:r>
              <a:rPr lang="en-ID" sz="1600" dirty="0" err="1">
                <a:latin typeface=""/>
              </a:rPr>
              <a:t>menggunakan</a:t>
            </a:r>
            <a:r>
              <a:rPr lang="en-ID" sz="1600" dirty="0">
                <a:latin typeface=""/>
              </a:rPr>
              <a:t> </a:t>
            </a:r>
            <a:r>
              <a:rPr lang="en-ID" sz="1600" dirty="0" err="1">
                <a:latin typeface=""/>
              </a:rPr>
              <a:t>mesin</a:t>
            </a:r>
            <a:r>
              <a:rPr lang="en-ID" sz="1600" dirty="0">
                <a:latin typeface=""/>
              </a:rPr>
              <a:t> JavaScript (</a:t>
            </a:r>
            <a:r>
              <a:rPr lang="en-ID" sz="1600" dirty="0" err="1">
                <a:latin typeface=""/>
              </a:rPr>
              <a:t>seperti</a:t>
            </a:r>
            <a:r>
              <a:rPr lang="en-ID" sz="1600" dirty="0">
                <a:latin typeface=""/>
              </a:rPr>
              <a:t> V8 di Chrome)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ID" sz="1600" dirty="0" err="1">
                <a:latin typeface=""/>
              </a:rPr>
              <a:t>Interaksi</a:t>
            </a:r>
            <a:r>
              <a:rPr lang="en-ID" sz="1600" dirty="0">
                <a:latin typeface=""/>
              </a:rPr>
              <a:t> </a:t>
            </a:r>
            <a:r>
              <a:rPr lang="en-ID" sz="1600" dirty="0" err="1">
                <a:latin typeface=""/>
              </a:rPr>
              <a:t>dengan</a:t>
            </a:r>
            <a:r>
              <a:rPr lang="en-ID" sz="1600" dirty="0">
                <a:latin typeface=""/>
              </a:rPr>
              <a:t> HTML dan CSS </a:t>
            </a:r>
            <a:r>
              <a:rPr lang="en-ID" sz="1600" dirty="0" err="1">
                <a:latin typeface=""/>
              </a:rPr>
              <a:t>untuk</a:t>
            </a:r>
            <a:r>
              <a:rPr lang="en-ID" sz="1600" dirty="0">
                <a:latin typeface=""/>
              </a:rPr>
              <a:t> </a:t>
            </a:r>
            <a:r>
              <a:rPr lang="en-ID" sz="1600" dirty="0" err="1">
                <a:latin typeface=""/>
              </a:rPr>
              <a:t>membuat</a:t>
            </a:r>
            <a:r>
              <a:rPr lang="en-ID" sz="1600" dirty="0">
                <a:latin typeface=""/>
              </a:rPr>
              <a:t> </a:t>
            </a:r>
            <a:r>
              <a:rPr lang="en-ID" sz="1600" dirty="0" err="1">
                <a:latin typeface=""/>
              </a:rPr>
              <a:t>halaman</a:t>
            </a:r>
            <a:r>
              <a:rPr lang="en-ID" sz="1600" dirty="0">
                <a:latin typeface=""/>
              </a:rPr>
              <a:t> </a:t>
            </a:r>
            <a:r>
              <a:rPr lang="en-ID" sz="1600" dirty="0" err="1">
                <a:latin typeface=""/>
              </a:rPr>
              <a:t>dinamis</a:t>
            </a:r>
            <a:endParaRPr lang="en-ID" sz="1600" dirty="0">
              <a:latin typeface="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ID" sz="1600" dirty="0" err="1">
                <a:latin typeface=""/>
              </a:rPr>
              <a:t>Menggunakan</a:t>
            </a:r>
            <a:r>
              <a:rPr lang="en-ID" sz="1600" dirty="0">
                <a:latin typeface=""/>
              </a:rPr>
              <a:t> DOM (Document Object Model) </a:t>
            </a:r>
            <a:r>
              <a:rPr lang="en-ID" sz="1600" dirty="0" err="1">
                <a:latin typeface=""/>
              </a:rPr>
              <a:t>untuk</a:t>
            </a:r>
            <a:r>
              <a:rPr lang="en-ID" sz="1600" dirty="0">
                <a:latin typeface=""/>
              </a:rPr>
              <a:t> </a:t>
            </a:r>
            <a:r>
              <a:rPr lang="en-ID" sz="1600" dirty="0" err="1">
                <a:latin typeface=""/>
              </a:rPr>
              <a:t>manipulasi</a:t>
            </a:r>
            <a:r>
              <a:rPr lang="en-ID" sz="1600" dirty="0">
                <a:latin typeface=""/>
              </a:rPr>
              <a:t> </a:t>
            </a:r>
            <a:r>
              <a:rPr lang="en-ID" sz="1600" dirty="0" err="1">
                <a:latin typeface=""/>
              </a:rPr>
              <a:t>elemen</a:t>
            </a:r>
            <a:r>
              <a:rPr lang="en-ID" sz="1600" dirty="0">
                <a:latin typeface=""/>
              </a:rPr>
              <a:t> </a:t>
            </a:r>
            <a:r>
              <a:rPr lang="en-ID" sz="1600" dirty="0" err="1">
                <a:latin typeface=""/>
              </a:rPr>
              <a:t>halaman</a:t>
            </a:r>
            <a:endParaRPr lang="en-ID" sz="1600" b="0" dirty="0">
              <a:solidFill>
                <a:schemeClr val="accent4">
                  <a:lumMod val="25000"/>
                </a:schemeClr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6083926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7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Scope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5F588-C19A-F749-ABFE-E3A3FA162135}"/>
              </a:ext>
            </a:extLst>
          </p:cNvPr>
          <p:cNvSpPr txBox="1"/>
          <p:nvPr/>
        </p:nvSpPr>
        <p:spPr>
          <a:xfrm>
            <a:off x="403200" y="1517650"/>
            <a:ext cx="6588150" cy="2842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Scope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merupakan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area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akses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sebuah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data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Ada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dua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jenis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scope, global scope dan local scope.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Setiap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kita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membuat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function,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maka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kita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akan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membuat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local scope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untuk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function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tersebut</a:t>
            </a:r>
            <a:endParaRPr lang="en-ID" b="0" i="0" u="none" strike="noStrike" dirty="0">
              <a:solidFill>
                <a:srgbClr val="595959"/>
              </a:solidFill>
              <a:effectLst/>
              <a:latin typeface="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Data di global scope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bisa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diakses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dari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local scope,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namun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data di local scope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hanya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bisa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di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akses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di local scope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tersebut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atau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di scope local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dibawahnya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(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dalam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kasus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function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dalam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function)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ID" b="0" i="0" u="none" strike="noStrike" dirty="0">
              <a:solidFill>
                <a:srgbClr val="595959"/>
              </a:solidFill>
              <a:effectLst/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8858312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7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Global Scope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5410" name="Picture 2">
            <a:extLst>
              <a:ext uri="{FF2B5EF4-FFF2-40B4-BE49-F238E27FC236}">
                <a16:creationId xmlns:a16="http://schemas.microsoft.com/office/drawing/2014/main" id="{9240CF1D-3A36-FEB8-F34C-7D8062633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162050"/>
            <a:ext cx="4549800" cy="365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11985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7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Local Scope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7458" name="Picture 2">
            <a:extLst>
              <a:ext uri="{FF2B5EF4-FFF2-40B4-BE49-F238E27FC236}">
                <a16:creationId xmlns:a16="http://schemas.microsoft.com/office/drawing/2014/main" id="{139F0BE1-A825-CCF5-7928-C6CBB452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162050"/>
            <a:ext cx="5911861" cy="349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1793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7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Nested Function Scope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9506" name="Picture 2">
            <a:extLst>
              <a:ext uri="{FF2B5EF4-FFF2-40B4-BE49-F238E27FC236}">
                <a16:creationId xmlns:a16="http://schemas.microsoft.com/office/drawing/2014/main" id="{BC25A6D9-939B-AA7C-FFE0-32A0C29D3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295400"/>
            <a:ext cx="648877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3859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7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Arrow Function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5F588-C19A-F749-ABFE-E3A3FA162135}"/>
              </a:ext>
            </a:extLst>
          </p:cNvPr>
          <p:cNvSpPr txBox="1"/>
          <p:nvPr/>
        </p:nvSpPr>
        <p:spPr>
          <a:xfrm>
            <a:off x="403200" y="1213885"/>
            <a:ext cx="7683525" cy="3489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Arrow function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adalah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alternatif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pembuatan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function yang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lebih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sederhana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dari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function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biasanya</a:t>
            </a:r>
            <a:endParaRPr lang="en-ID" b="0" i="0" u="none" strike="noStrike" dirty="0">
              <a:solidFill>
                <a:srgbClr val="595959"/>
              </a:solidFill>
              <a:effectLst/>
              <a:latin typeface="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Namun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terdapat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limitasi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dan juga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tidak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bisa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digunakan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di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semua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situasi</a:t>
            </a:r>
            <a:endParaRPr lang="en-ID" b="0" i="0" u="none" strike="noStrike" dirty="0">
              <a:solidFill>
                <a:srgbClr val="595959"/>
              </a:solidFill>
              <a:effectLst/>
              <a:latin typeface="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Dinamakan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arrow function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karena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menggunakan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tanda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=&gt; (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seperti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panah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)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Berikut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contoh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beberapa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kekurangan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arrow function :</a:t>
            </a:r>
          </a:p>
          <a:p>
            <a:pPr marL="742950" lvl="1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tidak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memiliki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fitur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arguments object</a:t>
            </a:r>
          </a:p>
          <a:p>
            <a:pPr marL="742950" lvl="1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tidak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bisa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menggunakan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function generator</a:t>
            </a:r>
          </a:p>
          <a:p>
            <a:pPr marL="742950" lvl="1" indent="-285750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tidak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bisa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mengakses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this (yang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nanti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akan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dibahas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di function di object)</a:t>
            </a:r>
          </a:p>
          <a:p>
            <a:pPr marL="742950" lvl="1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tidak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bisa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mengakses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super (yang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nanti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akan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dibahas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di JavaScript Object Oriented Programming)</a:t>
            </a:r>
          </a:p>
        </p:txBody>
      </p:sp>
    </p:spTree>
    <p:extLst>
      <p:ext uri="{BB962C8B-B14F-4D97-AF65-F5344CB8AC3E}">
        <p14:creationId xmlns:p14="http://schemas.microsoft.com/office/powerpoint/2010/main" val="32510724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7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Membuat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Arrow Function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1554" name="Picture 2">
            <a:extLst>
              <a:ext uri="{FF2B5EF4-FFF2-40B4-BE49-F238E27FC236}">
                <a16:creationId xmlns:a16="http://schemas.microsoft.com/office/drawing/2014/main" id="{45F77059-7796-1C70-9E1D-58806B46B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520826"/>
            <a:ext cx="691789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28116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7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Arrow Function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Tanpa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Blok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5F588-C19A-F749-ABFE-E3A3FA162135}"/>
              </a:ext>
            </a:extLst>
          </p:cNvPr>
          <p:cNvSpPr txBox="1"/>
          <p:nvPr/>
        </p:nvSpPr>
        <p:spPr>
          <a:xfrm>
            <a:off x="403200" y="1482725"/>
            <a:ext cx="7683525" cy="1011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Jika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sebuah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arrow function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isinya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sederhana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misal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hanya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satu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baris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Kita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membuat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arrow function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tanpa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harus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menggunakan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block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ID" b="0" i="0" u="none" strike="noStrike" dirty="0">
              <a:solidFill>
                <a:srgbClr val="595959"/>
              </a:solidFill>
              <a:effectLst/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8420460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7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Membuat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Arrow Function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Tanpa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Blok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3602" name="Picture 2">
            <a:extLst>
              <a:ext uri="{FF2B5EF4-FFF2-40B4-BE49-F238E27FC236}">
                <a16:creationId xmlns:a16="http://schemas.microsoft.com/office/drawing/2014/main" id="{25BBE823-9AF2-166E-0768-D892AC04C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835150"/>
            <a:ext cx="7042031" cy="126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16156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39"/>
            <a:ext cx="5875680" cy="1035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Membuat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Arrow Function </a:t>
            </a:r>
            <a:r>
              <a:rPr lang="en-ID" sz="2800" dirty="0">
                <a:solidFill>
                  <a:srgbClr val="1A1A1A"/>
                </a:solidFill>
                <a:latin typeface=""/>
              </a:rPr>
              <a:t>Return Value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AB8BB1-25E0-5354-F814-51C2DBC01536}"/>
              </a:ext>
            </a:extLst>
          </p:cNvPr>
          <p:cNvSpPr txBox="1"/>
          <p:nvPr/>
        </p:nvSpPr>
        <p:spPr>
          <a:xfrm>
            <a:off x="403199" y="1930400"/>
            <a:ext cx="6902475" cy="1224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Arrow function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mengembalikan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value,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sama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seperti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function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biasanya</a:t>
            </a:r>
            <a:endParaRPr lang="en-ID" sz="1400" b="0" i="0" u="none" strike="noStrike" dirty="0">
              <a:solidFill>
                <a:srgbClr val="595959"/>
              </a:solidFill>
              <a:effectLst/>
              <a:latin typeface="Lato" panose="020F0502020204030203" pitchFamily="34" charset="0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Jika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menggunakan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block,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maka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kita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perlu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menggunakan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kata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kunci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return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Jika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tidak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menggunakan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block,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kita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tidak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perlu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menggunakan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kata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kunci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return </a:t>
            </a:r>
          </a:p>
        </p:txBody>
      </p:sp>
    </p:spTree>
    <p:extLst>
      <p:ext uri="{BB962C8B-B14F-4D97-AF65-F5344CB8AC3E}">
        <p14:creationId xmlns:p14="http://schemas.microsoft.com/office/powerpoint/2010/main" val="110925848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7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Membuat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Arrow Function Return Value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6674" name="Picture 2">
            <a:extLst>
              <a:ext uri="{FF2B5EF4-FFF2-40B4-BE49-F238E27FC236}">
                <a16:creationId xmlns:a16="http://schemas.microsoft.com/office/drawing/2014/main" id="{77400640-6EE9-3B9A-60E6-2AF0140AA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749425"/>
            <a:ext cx="7301997" cy="175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393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475" y="398178"/>
            <a:ext cx="5875680" cy="12812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 dirty="0" err="1"/>
              <a:t>Membuat</a:t>
            </a:r>
            <a:r>
              <a:rPr lang="en-ID" sz="3600" dirty="0"/>
              <a:t> Kode </a:t>
            </a:r>
            <a:r>
              <a:rPr lang="en-ID" sz="3600" dirty="0" err="1"/>
              <a:t>Javascript</a:t>
            </a:r>
            <a:endParaRPr lang="en-US"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54ED81-F800-46BE-C934-989543763159}"/>
              </a:ext>
            </a:extLst>
          </p:cNvPr>
          <p:cNvSpPr txBox="1"/>
          <p:nvPr/>
        </p:nvSpPr>
        <p:spPr>
          <a:xfrm>
            <a:off x="317475" y="1679448"/>
            <a:ext cx="5795962" cy="2724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Ada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beberapa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cara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untuk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membuat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kode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JavaScript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Bisa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langsung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di file HTML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Atau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bisa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menggunakan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file .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js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(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ekstensi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untuk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JavaScript),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lalu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di include di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dalam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file HTML</a:t>
            </a:r>
          </a:p>
          <a:p>
            <a:pPr marL="285750" indent="-285750" fontAlgn="base">
              <a:lnSpc>
                <a:spcPct val="150000"/>
              </a:lnSpc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Pada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praktek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course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ini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menggunakan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HTML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langsung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agar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mudah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membuat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kode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program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nya</a:t>
            </a:r>
            <a:endParaRPr lang="en-ID" sz="1400" b="0" i="0" u="none" strike="noStrike" dirty="0">
              <a:solidFill>
                <a:schemeClr val="tx1"/>
              </a:solidFill>
              <a:effectLst/>
              <a:latin typeface="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endParaRPr lang="en-ID" sz="1400" b="0" i="0" u="none" strike="noStrike" dirty="0">
              <a:solidFill>
                <a:schemeClr val="tx1"/>
              </a:solidFill>
              <a:effectLst/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8373608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39"/>
            <a:ext cx="5875680" cy="1035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Membuat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Arrow Function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Tanpa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Kurung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Parameter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8722" name="Picture 2">
            <a:extLst>
              <a:ext uri="{FF2B5EF4-FFF2-40B4-BE49-F238E27FC236}">
                <a16:creationId xmlns:a16="http://schemas.microsoft.com/office/drawing/2014/main" id="{65916B79-8B0C-7E2B-0E4E-136B4DD77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978025"/>
            <a:ext cx="7466941" cy="118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0876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39"/>
            <a:ext cx="5875680" cy="1035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Arrow Function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Sebagai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Paramter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AB8BB1-25E0-5354-F814-51C2DBC01536}"/>
              </a:ext>
            </a:extLst>
          </p:cNvPr>
          <p:cNvSpPr txBox="1"/>
          <p:nvPr/>
        </p:nvSpPr>
        <p:spPr>
          <a:xfrm>
            <a:off x="403199" y="1930400"/>
            <a:ext cx="6902475" cy="1227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Karena arrow function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sama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seperti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anonymous function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Jadi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kita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juga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bisa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menggunakan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arrow function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sebagai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parameter di function lain</a:t>
            </a:r>
          </a:p>
        </p:txBody>
      </p:sp>
    </p:spTree>
    <p:extLst>
      <p:ext uri="{BB962C8B-B14F-4D97-AF65-F5344CB8AC3E}">
        <p14:creationId xmlns:p14="http://schemas.microsoft.com/office/powerpoint/2010/main" val="7285535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39"/>
            <a:ext cx="5875680" cy="1035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Arrow Function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Sebagai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Parameter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0770" name="Picture 2">
            <a:extLst>
              <a:ext uri="{FF2B5EF4-FFF2-40B4-BE49-F238E27FC236}">
                <a16:creationId xmlns:a16="http://schemas.microsoft.com/office/drawing/2014/main" id="{2466BBBD-5485-55EC-312C-E97E43036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749425"/>
            <a:ext cx="7160729" cy="173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7012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39"/>
            <a:ext cx="5875680" cy="1035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Closure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AB8BB1-25E0-5354-F814-51C2DBC01536}"/>
              </a:ext>
            </a:extLst>
          </p:cNvPr>
          <p:cNvSpPr txBox="1"/>
          <p:nvPr/>
        </p:nvSpPr>
        <p:spPr>
          <a:xfrm>
            <a:off x="403200" y="1520824"/>
            <a:ext cx="6902475" cy="1870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Closure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adalah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kombinasi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function dan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bundel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referensi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ke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data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disekitarnya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.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Oke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agak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membingungkan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memang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apalagi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untuk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yang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baru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pertama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belajar</a:t>
            </a:r>
            <a:endParaRPr lang="en-ID" b="0" i="0" u="none" strike="noStrike" dirty="0">
              <a:solidFill>
                <a:srgbClr val="595959"/>
              </a:solidFill>
              <a:effectLst/>
              <a:latin typeface="Lato" panose="020F0502020204030203" pitchFamily="34" charset="0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Kita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sudah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tahu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bahwa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local scope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tidak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diakses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di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luar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scope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nya</a:t>
            </a:r>
            <a:endParaRPr lang="en-ID" b="0" i="0" u="none" strike="noStrike" dirty="0">
              <a:solidFill>
                <a:srgbClr val="595959"/>
              </a:solidFill>
              <a:effectLst/>
              <a:latin typeface="Lato" panose="020F0502020204030203" pitchFamily="34" charset="0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Dengan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kemampuan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closure,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kita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membuat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sebuah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function di local scope dan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referensi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ke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data di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sekitar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local scope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tersebut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keluar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scope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nya</a:t>
            </a:r>
            <a:endParaRPr lang="en-ID" b="0" i="0" u="none" strike="noStrike" dirty="0">
              <a:solidFill>
                <a:srgbClr val="595959"/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84788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39"/>
            <a:ext cx="5875680" cy="1035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Closure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2818" name="Picture 2">
            <a:extLst>
              <a:ext uri="{FF2B5EF4-FFF2-40B4-BE49-F238E27FC236}">
                <a16:creationId xmlns:a16="http://schemas.microsoft.com/office/drawing/2014/main" id="{346654C8-26B4-11E7-68BF-83BA4BC8A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749425"/>
            <a:ext cx="3302025" cy="22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820" name="Picture 4">
            <a:extLst>
              <a:ext uri="{FF2B5EF4-FFF2-40B4-BE49-F238E27FC236}">
                <a16:creationId xmlns:a16="http://schemas.microsoft.com/office/drawing/2014/main" id="{5449AC53-64C9-DC47-E2C2-EAA851BEC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600" y="1749425"/>
            <a:ext cx="3470275" cy="1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29600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39"/>
            <a:ext cx="5875680" cy="1035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Object Method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AB8BB1-25E0-5354-F814-51C2DBC01536}"/>
              </a:ext>
            </a:extLst>
          </p:cNvPr>
          <p:cNvSpPr txBox="1"/>
          <p:nvPr/>
        </p:nvSpPr>
        <p:spPr>
          <a:xfrm>
            <a:off x="403200" y="1520824"/>
            <a:ext cx="6902475" cy="1870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Pada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tipe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data object,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kita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sudah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membahas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tentang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property di object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Karena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sebenarnya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function juga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merupakan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salah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satu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tipe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data,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jadi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function pun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sebenarnya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ditambahkan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sebagai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property di object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Cara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pembuatannya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pun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sama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dengan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function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sebagai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value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Function di object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kadang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disebut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juga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sebagai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Object Method</a:t>
            </a:r>
          </a:p>
        </p:txBody>
      </p:sp>
    </p:spTree>
    <p:extLst>
      <p:ext uri="{BB962C8B-B14F-4D97-AF65-F5344CB8AC3E}">
        <p14:creationId xmlns:p14="http://schemas.microsoft.com/office/powerpoint/2010/main" val="37265804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39"/>
            <a:ext cx="5875680" cy="1035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Membuat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Object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Dengan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Method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4866" name="Picture 2">
            <a:extLst>
              <a:ext uri="{FF2B5EF4-FFF2-40B4-BE49-F238E27FC236}">
                <a16:creationId xmlns:a16="http://schemas.microsoft.com/office/drawing/2014/main" id="{44522A3B-4BC6-55E3-9718-3C51F0507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978025"/>
            <a:ext cx="7083450" cy="227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88522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39"/>
            <a:ext cx="5875680" cy="1035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Menambah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Method </a:t>
            </a:r>
            <a:r>
              <a:rPr lang="en-ID" sz="2800" dirty="0" err="1">
                <a:solidFill>
                  <a:srgbClr val="1A1A1A"/>
                </a:solidFill>
                <a:latin typeface=""/>
              </a:rPr>
              <a:t>k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e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Object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6914" name="Picture 2">
            <a:extLst>
              <a:ext uri="{FF2B5EF4-FFF2-40B4-BE49-F238E27FC236}">
                <a16:creationId xmlns:a16="http://schemas.microsoft.com/office/drawing/2014/main" id="{83191869-5C3C-E4EC-7F9C-FD35D7F1D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749425"/>
            <a:ext cx="7249056" cy="257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96803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39"/>
            <a:ext cx="5875680" cy="1035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Kata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Kunci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</a:t>
            </a:r>
            <a:r>
              <a:rPr lang="en-ID" sz="2800" dirty="0">
                <a:solidFill>
                  <a:srgbClr val="1A1A1A"/>
                </a:solidFill>
                <a:latin typeface=""/>
              </a:rPr>
              <a:t>t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his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AB8BB1-25E0-5354-F814-51C2DBC01536}"/>
              </a:ext>
            </a:extLst>
          </p:cNvPr>
          <p:cNvSpPr txBox="1"/>
          <p:nvPr/>
        </p:nvSpPr>
        <p:spPr>
          <a:xfrm>
            <a:off x="403200" y="1172066"/>
            <a:ext cx="6902475" cy="3486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Kata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kunci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this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adalah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referensi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ke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object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milik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siapa</a:t>
            </a:r>
            <a:endParaRPr lang="en-ID" b="0" i="0" u="none" strike="noStrike" dirty="0">
              <a:solidFill>
                <a:srgbClr val="595959"/>
              </a:solidFill>
              <a:effectLst/>
              <a:latin typeface="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Tiap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lokasi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kata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kunci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this,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bisa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berbeda-beda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referensi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pemilik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nya</a:t>
            </a:r>
            <a:endParaRPr lang="en-ID" b="0" i="0" u="none" strike="noStrike" dirty="0">
              <a:solidFill>
                <a:srgbClr val="595959"/>
              </a:solidFill>
              <a:effectLst/>
              <a:latin typeface="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Dalam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Object Method, this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merupakan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referensi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ke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object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pemilik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function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nya</a:t>
            </a:r>
            <a:endParaRPr lang="en-ID" b="0" i="0" u="none" strike="noStrike" dirty="0">
              <a:solidFill>
                <a:srgbClr val="595959"/>
              </a:solidFill>
              <a:effectLst/>
              <a:latin typeface="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Di global scope, this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merupakan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referensi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ke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global object (di browser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biasanya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Window)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Dalam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function, this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merupakan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referensi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ke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global object (di browser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biasanya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Window)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Di function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dengan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strict mode (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akan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dibahas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nanti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), this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adalah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undefined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Dalam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event, this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merupakan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referensi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ke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element yang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menerima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event (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dibahas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di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materi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Document Object Model)</a:t>
            </a:r>
          </a:p>
        </p:txBody>
      </p:sp>
    </p:spTree>
    <p:extLst>
      <p:ext uri="{BB962C8B-B14F-4D97-AF65-F5344CB8AC3E}">
        <p14:creationId xmlns:p14="http://schemas.microsoft.com/office/powerpoint/2010/main" val="48098057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39"/>
            <a:ext cx="5875680" cy="1035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this di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dalam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object method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8962" name="Picture 2">
            <a:extLst>
              <a:ext uri="{FF2B5EF4-FFF2-40B4-BE49-F238E27FC236}">
                <a16:creationId xmlns:a16="http://schemas.microsoft.com/office/drawing/2014/main" id="{210B10D1-E459-B037-BBDB-119A53133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749425"/>
            <a:ext cx="7132674" cy="255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92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74378"/>
            <a:ext cx="5875680" cy="12812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 dirty="0" err="1"/>
              <a:t>Menulis</a:t>
            </a:r>
            <a:r>
              <a:rPr lang="en-ID" sz="3600" dirty="0"/>
              <a:t> Kode </a:t>
            </a:r>
            <a:r>
              <a:rPr lang="en-ID" sz="3600" dirty="0" err="1"/>
              <a:t>Javascript</a:t>
            </a:r>
            <a:endParaRPr lang="en-US"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904833-2CE0-E0B1-4099-B80A98CEB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2012823"/>
            <a:ext cx="5875680" cy="172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32513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39"/>
            <a:ext cx="5875680" cy="1035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Arrow Function di </a:t>
            </a:r>
            <a:r>
              <a:rPr lang="en-ID" sz="2800" dirty="0" err="1">
                <a:solidFill>
                  <a:srgbClr val="1A1A1A"/>
                </a:solidFill>
                <a:latin typeface=""/>
              </a:rPr>
              <a:t>D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alam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Object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AB8BB1-25E0-5354-F814-51C2DBC01536}"/>
              </a:ext>
            </a:extLst>
          </p:cNvPr>
          <p:cNvSpPr txBox="1"/>
          <p:nvPr/>
        </p:nvSpPr>
        <p:spPr>
          <a:xfrm>
            <a:off x="403200" y="1520824"/>
            <a:ext cx="6902475" cy="2517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Sebelumnya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kita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sudah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bahas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tentang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Arrow Function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Arrow Function juga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kita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gunakan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di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sebagai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Object Method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Namun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perlu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diketahui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, Arrow Function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tidak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digunakan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untuk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mengakses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arguments object, function generator, kata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kunci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this dan kata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kunci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super (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dibahas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di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materi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JavaScript Object Oriented Programming)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Jadi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pastikan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gunakan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Arrow Function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hanya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memang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ketika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kita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tidak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butuh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fitur-fitur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diatas</a:t>
            </a:r>
            <a:endParaRPr lang="en-ID" b="0" i="0" u="none" strike="noStrike" dirty="0">
              <a:solidFill>
                <a:srgbClr val="595959"/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18249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39"/>
            <a:ext cx="5875680" cy="1035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Kode:Arrow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Function di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Dalam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Object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71010" name="Picture 2">
            <a:extLst>
              <a:ext uri="{FF2B5EF4-FFF2-40B4-BE49-F238E27FC236}">
                <a16:creationId xmlns:a16="http://schemas.microsoft.com/office/drawing/2014/main" id="{2923946F-529F-A023-1F8C-F60F6B0F0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749426"/>
            <a:ext cx="6807225" cy="248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34771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39"/>
            <a:ext cx="5875680" cy="1035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this di Arrow function Object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73058" name="Picture 2">
            <a:extLst>
              <a:ext uri="{FF2B5EF4-FFF2-40B4-BE49-F238E27FC236}">
                <a16:creationId xmlns:a16="http://schemas.microsoft.com/office/drawing/2014/main" id="{83DAB1A3-BE0F-BEED-FA63-5E51D35FC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749426"/>
            <a:ext cx="7001907" cy="235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05043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20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Getter Setter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AB8BB1-25E0-5354-F814-51C2DBC01536}"/>
              </a:ext>
            </a:extLst>
          </p:cNvPr>
          <p:cNvSpPr txBox="1"/>
          <p:nvPr/>
        </p:nvSpPr>
        <p:spPr>
          <a:xfrm>
            <a:off x="403200" y="1313200"/>
            <a:ext cx="6902475" cy="2517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Getter dan Setter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adalah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kemampuan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membuat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function yang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berbeda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untuk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mengambil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data (Getter) dan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mengubah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data (Setter) pada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sebuah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property di Object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Dengan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menggunakan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Getter dan Setter,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kita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melakukan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hal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apapun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dalam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function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sebelum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sebuah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property di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akses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atau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diubah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misal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menambah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validasi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dan lain-lain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ID" b="0" i="0" u="none" strike="noStrike" dirty="0">
              <a:solidFill>
                <a:srgbClr val="595959"/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16100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39"/>
            <a:ext cx="5875680" cy="1035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Getter Setter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75106" name="Picture 2">
            <a:extLst>
              <a:ext uri="{FF2B5EF4-FFF2-40B4-BE49-F238E27FC236}">
                <a16:creationId xmlns:a16="http://schemas.microsoft.com/office/drawing/2014/main" id="{2389B866-65CB-2EF9-6AEC-680F1FE0E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749425"/>
            <a:ext cx="7250012" cy="261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64295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39"/>
            <a:ext cx="5875680" cy="620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Setter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77154" name="Picture 2">
            <a:extLst>
              <a:ext uri="{FF2B5EF4-FFF2-40B4-BE49-F238E27FC236}">
                <a16:creationId xmlns:a16="http://schemas.microsoft.com/office/drawing/2014/main" id="{C733ACE9-781C-7740-873A-A7956290F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520824"/>
            <a:ext cx="6746444" cy="283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05255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20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Masalah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pada var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AB8BB1-25E0-5354-F814-51C2DBC01536}"/>
              </a:ext>
            </a:extLst>
          </p:cNvPr>
          <p:cNvSpPr txBox="1"/>
          <p:nvPr/>
        </p:nvSpPr>
        <p:spPr>
          <a:xfrm>
            <a:off x="403200" y="1313200"/>
            <a:ext cx="6902475" cy="2840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Sebelumnya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sudah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dijelaskan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bahwa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penggunaan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var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sudah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tidak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direkomendasikan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lagi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, dan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diganti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dengan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let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Pertanyaannya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kenapa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?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Alasan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var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tidak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direkomendasikan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digunakan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lagi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adalah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karena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var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tidak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memiliki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block scope,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artinya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dia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tidak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mengikat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ke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local scope yang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sebelumnya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sudah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kita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bahas</a:t>
            </a:r>
            <a:endParaRPr lang="en-ID" b="0" i="0" u="none" strike="noStrike" dirty="0">
              <a:solidFill>
                <a:schemeClr val="tx1"/>
              </a:solidFill>
              <a:effectLst/>
              <a:latin typeface="Lato" panose="020F0502020204030203" pitchFamily="34" charset="0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Karena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masalah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ini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, var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tidak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terprediksi</a:t>
            </a:r>
            <a:endParaRPr lang="en-ID" b="0" i="0" u="none" strike="noStrike" dirty="0">
              <a:solidFill>
                <a:schemeClr val="tx1"/>
              </a:solidFill>
              <a:effectLst/>
              <a:latin typeface="Lato" panose="020F0502020204030203" pitchFamily="34" charset="0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Kita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buat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contoh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penggunaan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var dan let</a:t>
            </a:r>
          </a:p>
        </p:txBody>
      </p:sp>
    </p:spTree>
    <p:extLst>
      <p:ext uri="{BB962C8B-B14F-4D97-AF65-F5344CB8AC3E}">
        <p14:creationId xmlns:p14="http://schemas.microsoft.com/office/powerpoint/2010/main" val="256361791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39"/>
            <a:ext cx="5875680" cy="620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</a:t>
            </a:r>
            <a:r>
              <a:rPr lang="en-ID" sz="2800" dirty="0" err="1">
                <a:solidFill>
                  <a:srgbClr val="1A1A1A"/>
                </a:solidFill>
                <a:latin typeface=""/>
              </a:rPr>
              <a:t>menggunakan</a:t>
            </a:r>
            <a:r>
              <a:rPr lang="en-ID" sz="2800" dirty="0">
                <a:solidFill>
                  <a:srgbClr val="1A1A1A"/>
                </a:solidFill>
                <a:latin typeface=""/>
              </a:rPr>
              <a:t> let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79202" name="Picture 2">
            <a:extLst>
              <a:ext uri="{FF2B5EF4-FFF2-40B4-BE49-F238E27FC236}">
                <a16:creationId xmlns:a16="http://schemas.microsoft.com/office/drawing/2014/main" id="{F4AD0C97-89D8-DE40-B84B-BBC338399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520825"/>
            <a:ext cx="6806281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1372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39"/>
            <a:ext cx="5875680" cy="620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</a:t>
            </a:r>
            <a:r>
              <a:rPr lang="en-ID" sz="2800" dirty="0" err="1">
                <a:solidFill>
                  <a:srgbClr val="1A1A1A"/>
                </a:solidFill>
                <a:latin typeface=""/>
              </a:rPr>
              <a:t>menggunakan</a:t>
            </a:r>
            <a:r>
              <a:rPr lang="en-ID" sz="2800" dirty="0">
                <a:solidFill>
                  <a:srgbClr val="1A1A1A"/>
                </a:solidFill>
                <a:latin typeface=""/>
              </a:rPr>
              <a:t> var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81250" name="Picture 2">
            <a:extLst>
              <a:ext uri="{FF2B5EF4-FFF2-40B4-BE49-F238E27FC236}">
                <a16:creationId xmlns:a16="http://schemas.microsoft.com/office/drawing/2014/main" id="{CF261556-C0D2-BFDA-B20F-381C3766A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520825"/>
            <a:ext cx="6871439" cy="22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23612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20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Destructuring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AB8BB1-25E0-5354-F814-51C2DBC01536}"/>
              </a:ext>
            </a:extLst>
          </p:cNvPr>
          <p:cNvSpPr txBox="1"/>
          <p:nvPr/>
        </p:nvSpPr>
        <p:spPr>
          <a:xfrm>
            <a:off x="403200" y="1313200"/>
            <a:ext cx="6902475" cy="154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Destructuring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adalah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fitur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yang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digunakan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untuk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membongkar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value-value di array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atau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object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ke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dalam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variable-variable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Fitur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ini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sangat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mempermudah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kita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ketika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ingin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mengambil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data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dari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array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atau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object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tanpa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harus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melakukan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pengambilan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data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satu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persatu</a:t>
            </a:r>
            <a:endParaRPr lang="en-ID" b="0" i="0" u="none" strike="noStrike" dirty="0">
              <a:solidFill>
                <a:srgbClr val="595959"/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074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74378"/>
            <a:ext cx="5875680" cy="7829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 dirty="0"/>
              <a:t>Include Kode </a:t>
            </a:r>
            <a:r>
              <a:rPr lang="en-ID" sz="3600" dirty="0" err="1"/>
              <a:t>Javascript</a:t>
            </a:r>
            <a:endParaRPr lang="en-US"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B74B56A-9806-04A1-8836-A337854D8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75" y="1813052"/>
            <a:ext cx="6278880" cy="151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11757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39"/>
            <a:ext cx="5875680" cy="620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Mengambil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Data di Array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83298" name="Picture 2">
            <a:extLst>
              <a:ext uri="{FF2B5EF4-FFF2-40B4-BE49-F238E27FC236}">
                <a16:creationId xmlns:a16="http://schemas.microsoft.com/office/drawing/2014/main" id="{31B4C97E-A0C6-AA07-8989-152786589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520826"/>
            <a:ext cx="6970718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86339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39"/>
            <a:ext cx="5875680" cy="620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</a:t>
            </a:r>
            <a:r>
              <a:rPr lang="en-ID" sz="2800" dirty="0" err="1">
                <a:solidFill>
                  <a:srgbClr val="1A1A1A"/>
                </a:solidFill>
                <a:latin typeface=""/>
              </a:rPr>
              <a:t>Destructuring</a:t>
            </a:r>
            <a:r>
              <a:rPr lang="en-ID" sz="2800" dirty="0">
                <a:solidFill>
                  <a:srgbClr val="1A1A1A"/>
                </a:solidFill>
                <a:latin typeface=""/>
              </a:rPr>
              <a:t> 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Array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85346" name="Picture 2">
            <a:extLst>
              <a:ext uri="{FF2B5EF4-FFF2-40B4-BE49-F238E27FC236}">
                <a16:creationId xmlns:a16="http://schemas.microsoft.com/office/drawing/2014/main" id="{738E3059-5BAC-35DF-C17D-2B4AD3099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520825"/>
            <a:ext cx="7006375" cy="211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7619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39"/>
            <a:ext cx="5875680" cy="620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Mengambil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Data di Object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87394" name="Picture 2">
            <a:extLst>
              <a:ext uri="{FF2B5EF4-FFF2-40B4-BE49-F238E27FC236}">
                <a16:creationId xmlns:a16="http://schemas.microsoft.com/office/drawing/2014/main" id="{323A8C9D-5F55-28F9-1A29-CCCAE8952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287463"/>
            <a:ext cx="6273825" cy="302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90260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39"/>
            <a:ext cx="5875680" cy="620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</a:t>
            </a:r>
            <a:r>
              <a:rPr lang="en-ID" sz="2800" dirty="0" err="1">
                <a:solidFill>
                  <a:srgbClr val="1A1A1A"/>
                </a:solidFill>
                <a:latin typeface=""/>
              </a:rPr>
              <a:t>Destructuring</a:t>
            </a:r>
            <a:r>
              <a:rPr lang="en-ID" sz="2800" dirty="0">
                <a:solidFill>
                  <a:srgbClr val="1A1A1A"/>
                </a:solidFill>
                <a:latin typeface=""/>
              </a:rPr>
              <a:t> 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Object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89442" name="Picture 2">
            <a:extLst>
              <a:ext uri="{FF2B5EF4-FFF2-40B4-BE49-F238E27FC236}">
                <a16:creationId xmlns:a16="http://schemas.microsoft.com/office/drawing/2014/main" id="{00448C9B-9E02-2E1B-6C69-E626679CA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520826"/>
            <a:ext cx="6835800" cy="181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89718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39"/>
            <a:ext cx="5875680" cy="620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</a:t>
            </a:r>
            <a:r>
              <a:rPr lang="en-ID" sz="2800" dirty="0" err="1">
                <a:solidFill>
                  <a:srgbClr val="1A1A1A"/>
                </a:solidFill>
                <a:latin typeface=""/>
              </a:rPr>
              <a:t>Destructuring</a:t>
            </a:r>
            <a:r>
              <a:rPr lang="en-ID" sz="2800" dirty="0">
                <a:solidFill>
                  <a:srgbClr val="1A1A1A"/>
                </a:solidFill>
                <a:latin typeface=""/>
              </a:rPr>
              <a:t> Nested 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Object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91490" name="Picture 2">
            <a:extLst>
              <a:ext uri="{FF2B5EF4-FFF2-40B4-BE49-F238E27FC236}">
                <a16:creationId xmlns:a16="http://schemas.microsoft.com/office/drawing/2014/main" id="{B302AA6E-B6E0-EBAB-AE61-5474A4733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749425"/>
            <a:ext cx="6807225" cy="175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75217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20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Destructuring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Function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Paramter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AB8BB1-25E0-5354-F814-51C2DBC01536}"/>
              </a:ext>
            </a:extLst>
          </p:cNvPr>
          <p:cNvSpPr txBox="1"/>
          <p:nvPr/>
        </p:nvSpPr>
        <p:spPr>
          <a:xfrm>
            <a:off x="403200" y="1313200"/>
            <a:ext cx="6902475" cy="1870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Destructuring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tidak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hanya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bisa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dilakukan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di variable,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tapi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juga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bisa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dilakukan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di function parameter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Hal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ini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membuat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mudah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ketika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ingin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mengambil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nested data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dalam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array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atau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object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dalam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function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endParaRPr lang="en-ID" b="0" i="0" u="none" strike="noStrike" dirty="0">
              <a:solidFill>
                <a:schemeClr val="tx1"/>
              </a:solidFill>
              <a:effectLst/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98373320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39"/>
            <a:ext cx="5875680" cy="620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</a:t>
            </a:r>
            <a:r>
              <a:rPr lang="en-ID" sz="2800" dirty="0" err="1">
                <a:solidFill>
                  <a:srgbClr val="1A1A1A"/>
                </a:solidFill>
                <a:latin typeface=""/>
              </a:rPr>
              <a:t>Destructuring</a:t>
            </a:r>
            <a:r>
              <a:rPr lang="en-ID" sz="2800" dirty="0">
                <a:solidFill>
                  <a:srgbClr val="1A1A1A"/>
                </a:solidFill>
                <a:latin typeface=""/>
              </a:rPr>
              <a:t> di Function </a:t>
            </a:r>
            <a:r>
              <a:rPr lang="en-ID" sz="2800" dirty="0" err="1">
                <a:solidFill>
                  <a:srgbClr val="1A1A1A"/>
                </a:solidFill>
                <a:latin typeface=""/>
              </a:rPr>
              <a:t>Parmeter</a:t>
            </a:r>
            <a:r>
              <a:rPr lang="en-ID" sz="2800" dirty="0">
                <a:solidFill>
                  <a:srgbClr val="1A1A1A"/>
                </a:solidFill>
                <a:latin typeface=""/>
              </a:rPr>
              <a:t> (1)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93538" name="Picture 2">
            <a:extLst>
              <a:ext uri="{FF2B5EF4-FFF2-40B4-BE49-F238E27FC236}">
                <a16:creationId xmlns:a16="http://schemas.microsoft.com/office/drawing/2014/main" id="{D923E1FD-5FE0-471C-3DA4-2E18EC91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749426"/>
            <a:ext cx="6159525" cy="298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43011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39"/>
            <a:ext cx="5875680" cy="620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</a:t>
            </a:r>
            <a:r>
              <a:rPr lang="en-ID" sz="2800" dirty="0" err="1">
                <a:solidFill>
                  <a:srgbClr val="1A1A1A"/>
                </a:solidFill>
                <a:latin typeface=""/>
              </a:rPr>
              <a:t>Destructuring</a:t>
            </a:r>
            <a:r>
              <a:rPr lang="en-ID" sz="2800" dirty="0">
                <a:solidFill>
                  <a:srgbClr val="1A1A1A"/>
                </a:solidFill>
                <a:latin typeface=""/>
              </a:rPr>
              <a:t> di Function </a:t>
            </a:r>
            <a:r>
              <a:rPr lang="en-ID" sz="2800" dirty="0" err="1">
                <a:solidFill>
                  <a:srgbClr val="1A1A1A"/>
                </a:solidFill>
                <a:latin typeface=""/>
              </a:rPr>
              <a:t>Parmeter</a:t>
            </a:r>
            <a:r>
              <a:rPr lang="en-ID" sz="2800" dirty="0">
                <a:solidFill>
                  <a:srgbClr val="1A1A1A"/>
                </a:solidFill>
                <a:latin typeface=""/>
              </a:rPr>
              <a:t> (2)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95586" name="Picture 2">
            <a:extLst>
              <a:ext uri="{FF2B5EF4-FFF2-40B4-BE49-F238E27FC236}">
                <a16:creationId xmlns:a16="http://schemas.microsoft.com/office/drawing/2014/main" id="{CED519C7-8899-7FDE-3F0F-64367AE04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749426"/>
            <a:ext cx="7090042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31394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20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Debugger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AB8BB1-25E0-5354-F814-51C2DBC01536}"/>
              </a:ext>
            </a:extLst>
          </p:cNvPr>
          <p:cNvSpPr txBox="1"/>
          <p:nvPr/>
        </p:nvSpPr>
        <p:spPr>
          <a:xfrm>
            <a:off x="403200" y="1313200"/>
            <a:ext cx="6902475" cy="2193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Debugger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digunakan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untuk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melakukan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proses debugging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Debugging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adalah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proses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mencari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bug (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masalah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) yang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biasa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terjadi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di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kode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program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kita</a:t>
            </a:r>
            <a:endParaRPr lang="en-ID" b="0" i="0" u="none" strike="noStrike" dirty="0">
              <a:solidFill>
                <a:srgbClr val="595959"/>
              </a:solidFill>
              <a:effectLst/>
              <a:latin typeface="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Dengan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debugger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kita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bisa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menghentikan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kode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program di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posisi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yang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kita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inginkan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(breakpoint),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lalu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melihat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semua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isi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variable yang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ada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pada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saat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kode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program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sedang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rgbClr val="595959"/>
                </a:solidFill>
                <a:effectLst/>
                <a:latin typeface=""/>
              </a:rPr>
              <a:t>berhenti</a:t>
            </a:r>
            <a:endParaRPr lang="en-ID" b="0" i="0" u="none" strike="noStrike" dirty="0">
              <a:solidFill>
                <a:srgbClr val="595959"/>
              </a:solidFill>
              <a:effectLst/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18644904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39"/>
            <a:ext cx="5875680" cy="620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</a:t>
            </a:r>
            <a:r>
              <a:rPr lang="en-ID" sz="2800" dirty="0">
                <a:solidFill>
                  <a:srgbClr val="1A1A1A"/>
                </a:solidFill>
                <a:latin typeface=""/>
              </a:rPr>
              <a:t>Debugger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97634" name="Picture 2">
            <a:extLst>
              <a:ext uri="{FF2B5EF4-FFF2-40B4-BE49-F238E27FC236}">
                <a16:creationId xmlns:a16="http://schemas.microsoft.com/office/drawing/2014/main" id="{6033A167-86FC-82AB-7186-EC9765658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749425"/>
            <a:ext cx="6807225" cy="206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111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74378"/>
            <a:ext cx="5875680" cy="7829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 dirty="0" err="1"/>
              <a:t>Titik</a:t>
            </a:r>
            <a:r>
              <a:rPr lang="en-ID" sz="3600" dirty="0"/>
              <a:t> </a:t>
            </a:r>
            <a:r>
              <a:rPr lang="en-ID" sz="3600" dirty="0" err="1"/>
              <a:t>Koma</a:t>
            </a:r>
            <a:endParaRPr lang="en-US"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6A5CED-FF08-B431-3269-57E2098B9D15}"/>
              </a:ext>
            </a:extLst>
          </p:cNvPr>
          <p:cNvSpPr txBox="1"/>
          <p:nvPr/>
        </p:nvSpPr>
        <p:spPr>
          <a:xfrm>
            <a:off x="403200" y="1257300"/>
            <a:ext cx="5795962" cy="3166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JavaScript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mirip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seperti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bahasa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pemrograman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C/C++,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dimana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di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akhir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tiap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statement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kode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program,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perlu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menambahkan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; (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titik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koma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)</a:t>
            </a:r>
          </a:p>
          <a:p>
            <a:pPr marL="285750" lvl="1" indent="-285750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Namun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, di JavaScript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tanda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; (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titik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koma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)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tidak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wajib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jadi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bisa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menambahkan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ataupun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tidak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.</a:t>
            </a:r>
          </a:p>
          <a:p>
            <a:pPr marL="285750" lvl="1" indent="-285750" fontAlgn="base">
              <a:lnSpc>
                <a:spcPct val="150000"/>
              </a:lnSpc>
              <a:spcAft>
                <a:spcPts val="160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Sangat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disarankan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konsisten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jika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ingin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menggunakan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titik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koma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gunakan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disemua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tempat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jika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tidak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jangan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gunakan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di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semua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tempat</a:t>
            </a:r>
            <a:endParaRPr lang="en-ID" b="0" i="0" u="none" strike="noStrike" dirty="0">
              <a:solidFill>
                <a:schemeClr val="tx1"/>
              </a:solidFill>
              <a:effectLst/>
              <a:latin typeface=""/>
            </a:endParaRPr>
          </a:p>
          <a:p>
            <a:pPr marL="285750" lvl="1" indent="-285750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Saya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sendiri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lebih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merekomendasikan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menggunakan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titik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koma</a:t>
            </a:r>
            <a:endParaRPr lang="en-ID" b="0" i="0" u="none" strike="noStrike" dirty="0">
              <a:solidFill>
                <a:schemeClr val="tx1"/>
              </a:solidFill>
              <a:effectLst/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90813927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20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Materi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Selanjutnya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AB8BB1-25E0-5354-F814-51C2DBC01536}"/>
              </a:ext>
            </a:extLst>
          </p:cNvPr>
          <p:cNvSpPr txBox="1"/>
          <p:nvPr/>
        </p:nvSpPr>
        <p:spPr>
          <a:xfrm>
            <a:off x="403200" y="1313200"/>
            <a:ext cx="6902475" cy="2196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JavaScript Object Oriented Programming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JavaScript Document Object Model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JavaScript Async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JavaScript Web API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dirty="0" err="1">
                <a:solidFill>
                  <a:srgbClr val="595959"/>
                </a:solidFill>
                <a:latin typeface="Lato" panose="020F0502020204030203" pitchFamily="34" charset="0"/>
              </a:rPr>
              <a:t>Penggunaan</a:t>
            </a:r>
            <a:r>
              <a:rPr lang="en-ID" dirty="0">
                <a:solidFill>
                  <a:srgbClr val="595959"/>
                </a:solidFill>
                <a:latin typeface="Lato" panose="020F0502020204030203" pitchFamily="34" charset="0"/>
              </a:rPr>
              <a:t> Library React JS</a:t>
            </a:r>
            <a:endParaRPr lang="en-ID" b="0" i="0" u="none" strike="noStrike" dirty="0">
              <a:solidFill>
                <a:srgbClr val="595959"/>
              </a:solidFill>
              <a:effectLst/>
              <a:latin typeface="Lato" panose="020F0502020204030203" pitchFamily="34" charset="0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ID" b="0" i="0" u="none" strike="noStrike" dirty="0">
              <a:solidFill>
                <a:srgbClr val="595959"/>
              </a:solidFill>
              <a:effectLst/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55371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74378"/>
            <a:ext cx="5875680" cy="7829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 dirty="0" err="1"/>
              <a:t>Komentar</a:t>
            </a:r>
            <a:endParaRPr lang="en-US"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6A5CED-FF08-B431-3269-57E2098B9D15}"/>
              </a:ext>
            </a:extLst>
          </p:cNvPr>
          <p:cNvSpPr txBox="1"/>
          <p:nvPr/>
        </p:nvSpPr>
        <p:spPr>
          <a:xfrm>
            <a:off x="403200" y="1257300"/>
            <a:ext cx="5795962" cy="2196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Komentar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adalah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kode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program yang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tidak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akan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dieksekusi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ketika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dibaca</a:t>
            </a:r>
            <a:endParaRPr lang="en-ID" b="0" i="0" u="none" strike="noStrike" dirty="0">
              <a:solidFill>
                <a:schemeClr val="tx1"/>
              </a:solidFill>
              <a:effectLst/>
              <a:latin typeface="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Komentar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biasanya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digunakan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sebagai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informasi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tambahan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atau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petunjuk</a:t>
            </a:r>
            <a:endParaRPr lang="en-ID" b="0" i="0" u="none" strike="noStrike" dirty="0">
              <a:solidFill>
                <a:schemeClr val="tx1"/>
              </a:solidFill>
              <a:effectLst/>
              <a:latin typeface="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Di JavaScript,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bisa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menambahkan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kode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komentar</a:t>
            </a:r>
            <a:endParaRPr lang="en-ID" b="0" i="0" u="none" strike="noStrike" dirty="0">
              <a:solidFill>
                <a:schemeClr val="tx1"/>
              </a:solidFill>
              <a:effectLst/>
              <a:latin typeface=""/>
            </a:endParaRPr>
          </a:p>
          <a:p>
            <a:pPr marL="285750" lvl="1" indent="-285750" fontAlgn="base">
              <a:lnSpc>
                <a:spcPct val="150000"/>
              </a:lnSpc>
              <a:buFont typeface="Wingdings" pitchFamily="2" charset="2"/>
              <a:buChar char="Ø"/>
            </a:pPr>
            <a:endParaRPr lang="en-ID" b="0" i="0" u="none" strike="noStrike" dirty="0">
              <a:solidFill>
                <a:schemeClr val="tx1"/>
              </a:solidFill>
              <a:effectLst/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1246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74378"/>
            <a:ext cx="5875680" cy="7829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 dirty="0"/>
              <a:t>Kode : </a:t>
            </a:r>
            <a:r>
              <a:rPr lang="en-ID" sz="3600" dirty="0" err="1"/>
              <a:t>Komentar</a:t>
            </a:r>
            <a:endParaRPr lang="en-US"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2608851-046A-C50E-EA1C-9E4BAB6FA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301115"/>
            <a:ext cx="5486400" cy="25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370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74378"/>
            <a:ext cx="5875680" cy="7829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 dirty="0" err="1"/>
              <a:t>Tipe</a:t>
            </a:r>
            <a:r>
              <a:rPr lang="en-ID" sz="3600" dirty="0"/>
              <a:t> Data Number</a:t>
            </a:r>
            <a:endParaRPr lang="en-US"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578B0-F037-0048-0C97-8710BAE00E2B}"/>
              </a:ext>
            </a:extLst>
          </p:cNvPr>
          <p:cNvSpPr txBox="1"/>
          <p:nvPr/>
        </p:nvSpPr>
        <p:spPr>
          <a:xfrm>
            <a:off x="403200" y="1257300"/>
            <a:ext cx="5795962" cy="199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"/>
              </a:rPr>
              <a:t>JavaScript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"/>
              </a:rPr>
              <a:t>hanya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"/>
              </a:rPr>
              <a:t>mendukung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"/>
              </a:rPr>
              <a:t>satu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"/>
              </a:rPr>
              <a:t>tipe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"/>
              </a:rPr>
              <a:t> data number,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"/>
              </a:rPr>
              <a:t>dimana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"/>
              </a:rPr>
              <a:t>tipe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"/>
              </a:rPr>
              <a:t> data number di JavaScript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"/>
              </a:rPr>
              <a:t>bisa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"/>
              </a:rPr>
              <a:t>berupa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"/>
              </a:rPr>
              <a:t>bilangan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"/>
              </a:rPr>
              <a:t>bulat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"/>
              </a:rPr>
              <a:t>atau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"/>
              </a:rPr>
              <a:t>bilangan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"/>
              </a:rPr>
              <a:t>desimal</a:t>
            </a:r>
            <a:endParaRPr lang="en-ID" sz="1400" b="0" i="0" u="none" strike="noStrike" dirty="0">
              <a:solidFill>
                <a:srgbClr val="595959"/>
              </a:solidFill>
              <a:effectLst/>
              <a:latin typeface="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"/>
              </a:rPr>
              <a:t>Tipe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"/>
              </a:rPr>
              <a:t>seperti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"/>
              </a:rPr>
              <a:t> di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"/>
              </a:rPr>
              <a:t>bahasa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"/>
              </a:rPr>
              <a:t>pemrograman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"/>
              </a:rPr>
              <a:t> lain yang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"/>
              </a:rPr>
              <a:t>biasanya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"/>
              </a:rPr>
              <a:t>membedakan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"/>
              </a:rPr>
              <a:t>tipe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"/>
              </a:rPr>
              <a:t> data number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"/>
              </a:rPr>
              <a:t>bilangan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"/>
              </a:rPr>
              <a:t>bulat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"/>
              </a:rPr>
              <a:t> dan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"/>
              </a:rPr>
              <a:t>bilangan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"/>
              </a:rPr>
              <a:t>desimal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"/>
              </a:rPr>
              <a:t>, di JavaScript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"/>
              </a:rPr>
              <a:t>semuanya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"/>
              </a:rPr>
              <a:t>disatukan</a:t>
            </a:r>
            <a:endParaRPr lang="en-ID" sz="1400" b="0" i="0" u="none" strike="noStrike" dirty="0">
              <a:solidFill>
                <a:srgbClr val="595959"/>
              </a:solidFill>
              <a:effectLst/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662237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9"/>
          <p:cNvSpPr txBox="1">
            <a:spLocks noGrp="1"/>
          </p:cNvSpPr>
          <p:nvPr>
            <p:ph type="title"/>
          </p:nvPr>
        </p:nvSpPr>
        <p:spPr>
          <a:xfrm>
            <a:off x="403200" y="474378"/>
            <a:ext cx="5631840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25000"/>
                  </a:schemeClr>
                </a:solidFill>
              </a:rPr>
              <a:t>Sebelum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25000"/>
                  </a:schemeClr>
                </a:solidFill>
              </a:rPr>
              <a:t>Memulai</a:t>
            </a:r>
            <a:endParaRPr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6310CD-92B6-7A69-A5C1-9B2E8837A21A}"/>
              </a:ext>
            </a:extLst>
          </p:cNvPr>
          <p:cNvSpPr txBox="1"/>
          <p:nvPr/>
        </p:nvSpPr>
        <p:spPr>
          <a:xfrm>
            <a:off x="403200" y="1223778"/>
            <a:ext cx="3354884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HTML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ID" sz="1800" dirty="0">
                <a:solidFill>
                  <a:srgbClr val="595959"/>
                </a:solidFill>
                <a:latin typeface=""/>
              </a:rPr>
              <a:t>CSS</a:t>
            </a:r>
            <a:endParaRPr lang="en-ID" sz="1800" b="0" i="0" u="none" strike="noStrike" dirty="0">
              <a:solidFill>
                <a:srgbClr val="595959"/>
              </a:solidFill>
              <a:effectLst/>
              <a:latin typeface="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74377"/>
            <a:ext cx="5875680" cy="13623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 dirty="0"/>
              <a:t>Kode : </a:t>
            </a:r>
            <a:r>
              <a:rPr lang="en-ID" sz="3600" dirty="0" err="1"/>
              <a:t>Tipe</a:t>
            </a:r>
            <a:r>
              <a:rPr lang="en-ID" sz="3600" dirty="0"/>
              <a:t> Data Number</a:t>
            </a:r>
            <a:endParaRPr lang="en-US"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F441CD1-8A70-3820-2298-84A1EBC3D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2017714"/>
            <a:ext cx="6057900" cy="171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401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74378"/>
            <a:ext cx="5875680" cy="7829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 dirty="0" err="1"/>
              <a:t>Tipe</a:t>
            </a:r>
            <a:r>
              <a:rPr lang="en-ID" sz="3600" dirty="0"/>
              <a:t> Data Boolean</a:t>
            </a:r>
            <a:endParaRPr lang="en-US"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F9860-476B-2342-D612-488AC408DA4A}"/>
              </a:ext>
            </a:extLst>
          </p:cNvPr>
          <p:cNvSpPr txBox="1"/>
          <p:nvPr/>
        </p:nvSpPr>
        <p:spPr>
          <a:xfrm>
            <a:off x="482918" y="1257300"/>
            <a:ext cx="5795962" cy="2519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Tipe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data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boolean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adalah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tipe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data yang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berisikan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data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kebenaran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artinya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hanya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ada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dua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data,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benar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dan salah (yes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atau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no)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Benar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di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representasikan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dengan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kata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kunci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true, dan salah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direpresentasikan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dengan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kata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kunci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false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Walaupun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tipe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data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boolean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merupakan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tipe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data yang sangat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sederhana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tapi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tipe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data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boolean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banyak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digunakan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di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berbagai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fitur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pemrograman</a:t>
            </a:r>
            <a:endParaRPr lang="en-ID" sz="1400" b="0" i="0" u="none" strike="noStrike" dirty="0">
              <a:solidFill>
                <a:schemeClr val="tx1"/>
              </a:solidFill>
              <a:effectLst/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357392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74377"/>
            <a:ext cx="5875680" cy="13623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 dirty="0"/>
              <a:t>Kode : </a:t>
            </a:r>
            <a:r>
              <a:rPr lang="en-ID" sz="3600" dirty="0" err="1"/>
              <a:t>Tipe</a:t>
            </a:r>
            <a:r>
              <a:rPr lang="en-ID" sz="3600" dirty="0"/>
              <a:t> Data Boolean</a:t>
            </a:r>
            <a:endParaRPr lang="en-US"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1C7C8C1-1247-5C33-B1CF-6D923C491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2051050"/>
            <a:ext cx="5709256" cy="157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243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74378"/>
            <a:ext cx="5875680" cy="7829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 dirty="0" err="1"/>
              <a:t>Tipe</a:t>
            </a:r>
            <a:r>
              <a:rPr lang="en-ID" sz="3600" dirty="0"/>
              <a:t> Data String</a:t>
            </a:r>
            <a:endParaRPr lang="en-US"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EF26B3-2FAB-2771-D68F-3BEED59CDCC3}"/>
              </a:ext>
            </a:extLst>
          </p:cNvPr>
          <p:cNvSpPr txBox="1"/>
          <p:nvPr/>
        </p:nvSpPr>
        <p:spPr>
          <a:xfrm>
            <a:off x="403200" y="1257300"/>
            <a:ext cx="5795962" cy="2519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Tipe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data string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atau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text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adalah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tipe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data yang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berisikan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kumpulan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kosong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atau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lebih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karakter</a:t>
            </a:r>
            <a:endParaRPr lang="en-ID" sz="1400" b="0" i="0" u="none" strike="noStrike" dirty="0">
              <a:solidFill>
                <a:schemeClr val="tx1"/>
              </a:solidFill>
              <a:effectLst/>
              <a:latin typeface="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Sebelumnya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sudah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pernah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menggunakan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string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ketika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membuat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program hello world.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Di JavaScript,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untuk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membuat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data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dengan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tipe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string,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perlu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menggunakan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“ (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petik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dua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)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atau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‘ (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petik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satu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)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sebelum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dan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setelah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isi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text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nya</a:t>
            </a:r>
            <a:endParaRPr lang="en-ID" sz="1400" b="0" i="0" u="none" strike="noStrike" dirty="0">
              <a:solidFill>
                <a:schemeClr val="tx1"/>
              </a:solidFill>
              <a:effectLst/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62358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74377"/>
            <a:ext cx="5875680" cy="8400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 dirty="0"/>
              <a:t>Kode : </a:t>
            </a:r>
            <a:r>
              <a:rPr lang="en-ID" sz="3600" dirty="0" err="1"/>
              <a:t>Tipe</a:t>
            </a:r>
            <a:r>
              <a:rPr lang="en-ID" sz="3600" dirty="0"/>
              <a:t> Data String</a:t>
            </a:r>
            <a:endParaRPr lang="en-US"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ED1AEF-66FC-0767-398D-7C83EEE58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00" y="1314449"/>
            <a:ext cx="5864138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87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74378"/>
            <a:ext cx="5875680" cy="7829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 dirty="0"/>
              <a:t>Variable</a:t>
            </a:r>
            <a:endParaRPr lang="en-US"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EF26B3-2FAB-2771-D68F-3BEED59CDCC3}"/>
              </a:ext>
            </a:extLst>
          </p:cNvPr>
          <p:cNvSpPr txBox="1"/>
          <p:nvPr/>
        </p:nvSpPr>
        <p:spPr>
          <a:xfrm>
            <a:off x="403200" y="1257300"/>
            <a:ext cx="5795962" cy="2635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Variable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adalah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tempat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untuk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menyimpan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data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Dengan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menyimpan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data di variable,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bisa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menggunakannya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lagi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dengan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menyebutkan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nama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variable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nya</a:t>
            </a:r>
            <a:endParaRPr lang="en-ID" b="0" i="0" u="none" strike="noStrike" dirty="0">
              <a:solidFill>
                <a:schemeClr val="tx1"/>
              </a:solidFill>
              <a:effectLst/>
              <a:latin typeface="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Untuk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membuat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variable di JavaScript,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bisa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menggunakan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kata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kunci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var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diikuti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dengan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nama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variable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nya</a:t>
            </a:r>
            <a:endParaRPr lang="en-ID" b="0" i="0" u="none" strike="noStrike" dirty="0">
              <a:solidFill>
                <a:schemeClr val="tx1"/>
              </a:solidFill>
              <a:effectLst/>
              <a:latin typeface="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JavaScript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adalah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dynamic language,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artinya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variable di JavaScript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tidak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terpaku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harus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menggunakan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satu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tipe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data,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bisa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mengubah-ubah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tipe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data di variable yang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sama</a:t>
            </a:r>
            <a:endParaRPr lang="en-ID" b="0" i="0" u="none" strike="noStrike" dirty="0">
              <a:solidFill>
                <a:schemeClr val="tx1"/>
              </a:solidFill>
              <a:effectLst/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018419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74377"/>
            <a:ext cx="5875680" cy="8400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 dirty="0"/>
              <a:t>Kode: </a:t>
            </a:r>
            <a:r>
              <a:rPr lang="en-ID" sz="3600" dirty="0" err="1"/>
              <a:t>Variabel</a:t>
            </a:r>
            <a:endParaRPr lang="en-US"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435B51B-0569-2629-B204-CBCF3B5E2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314450"/>
            <a:ext cx="6048375" cy="170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946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74377"/>
            <a:ext cx="5875680" cy="13544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 dirty="0" err="1"/>
              <a:t>Mengubah</a:t>
            </a:r>
            <a:r>
              <a:rPr lang="en-ID" sz="3600" dirty="0"/>
              <a:t> Value di </a:t>
            </a:r>
            <a:r>
              <a:rPr lang="en-ID" sz="3600" dirty="0" err="1"/>
              <a:t>Variabel</a:t>
            </a:r>
            <a:r>
              <a:rPr lang="en-ID" sz="3600" dirty="0"/>
              <a:t> </a:t>
            </a:r>
            <a:endParaRPr lang="en-US"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C0FBF0-68B1-8412-05F4-D2282955DA7B}"/>
              </a:ext>
            </a:extLst>
          </p:cNvPr>
          <p:cNvSpPr txBox="1"/>
          <p:nvPr/>
        </p:nvSpPr>
        <p:spPr>
          <a:xfrm>
            <a:off x="403200" y="1828800"/>
            <a:ext cx="5795962" cy="1668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Setelah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variable di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deklarasikan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bisa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mengubah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value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atau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nilai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di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dalam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variable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tersebut</a:t>
            </a:r>
            <a:endParaRPr lang="en-ID" sz="1400" b="0" i="0" u="none" strike="noStrike" dirty="0">
              <a:solidFill>
                <a:schemeClr val="tx1"/>
              </a:solidFill>
              <a:effectLst/>
              <a:latin typeface="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Untuk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mengubahnya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bisa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menggunakan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perintah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nama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variable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diikuti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dengan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tanda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= (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sama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dengan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)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lalu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diikuti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dengan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value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atau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nilai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nya</a:t>
            </a:r>
            <a:endParaRPr lang="en-ID" sz="1400" b="0" i="0" u="none" strike="noStrike" dirty="0">
              <a:solidFill>
                <a:schemeClr val="tx1"/>
              </a:solidFill>
              <a:effectLst/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114126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74377"/>
            <a:ext cx="5875680" cy="13544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4">
                    <a:lumMod val="25000"/>
                  </a:schemeClr>
                </a:solidFill>
              </a:rPr>
              <a:t>Kode: </a:t>
            </a:r>
            <a:r>
              <a:rPr lang="en-US" sz="3600" dirty="0" err="1">
                <a:solidFill>
                  <a:schemeClr val="accent4">
                    <a:lumMod val="25000"/>
                  </a:schemeClr>
                </a:solidFill>
              </a:rPr>
              <a:t>Mengubah</a:t>
            </a:r>
            <a:r>
              <a:rPr lang="en-US" sz="3600" dirty="0">
                <a:solidFill>
                  <a:schemeClr val="accent4">
                    <a:lumMod val="25000"/>
                  </a:schemeClr>
                </a:solidFill>
              </a:rPr>
              <a:t> Value di </a:t>
            </a:r>
            <a:r>
              <a:rPr lang="en-US" sz="3600" dirty="0" err="1">
                <a:solidFill>
                  <a:schemeClr val="accent4">
                    <a:lumMod val="25000"/>
                  </a:schemeClr>
                </a:solidFill>
              </a:rPr>
              <a:t>Variabel</a:t>
            </a:r>
            <a:endParaRPr lang="en-US"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019C17C-41D1-244D-9D9F-96C752F61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00" y="1828800"/>
            <a:ext cx="578498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756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93428"/>
            <a:ext cx="5875680" cy="10591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schemeClr val="accent4">
                    <a:lumMod val="25000"/>
                  </a:schemeClr>
                </a:solidFill>
              </a:rPr>
              <a:t>Membuat</a:t>
            </a:r>
            <a:r>
              <a:rPr lang="en-US" sz="2800" dirty="0">
                <a:solidFill>
                  <a:schemeClr val="accent4">
                    <a:lumMod val="2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25000"/>
                  </a:schemeClr>
                </a:solidFill>
              </a:rPr>
              <a:t>Variabel</a:t>
            </a:r>
            <a:r>
              <a:rPr lang="en-US" sz="2800" dirty="0">
                <a:solidFill>
                  <a:schemeClr val="accent4">
                    <a:lumMod val="2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25000"/>
                  </a:schemeClr>
                </a:solidFill>
              </a:rPr>
              <a:t>Langsung</a:t>
            </a:r>
            <a:r>
              <a:rPr lang="en-US" sz="2800" dirty="0">
                <a:solidFill>
                  <a:schemeClr val="accent4">
                    <a:lumMod val="2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25000"/>
                  </a:schemeClr>
                </a:solidFill>
              </a:rPr>
              <a:t>Dengan</a:t>
            </a:r>
            <a:r>
              <a:rPr lang="en-US" sz="2800" dirty="0">
                <a:solidFill>
                  <a:schemeClr val="accent4">
                    <a:lumMod val="25000"/>
                  </a:schemeClr>
                </a:solidFill>
              </a:rPr>
              <a:t> Value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B2B6E1B-730E-E537-CC80-9F4282023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894538"/>
            <a:ext cx="6777997" cy="135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843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9"/>
          <p:cNvSpPr txBox="1">
            <a:spLocks noGrp="1"/>
          </p:cNvSpPr>
          <p:nvPr>
            <p:ph type="title"/>
          </p:nvPr>
        </p:nvSpPr>
        <p:spPr>
          <a:xfrm>
            <a:off x="403200" y="474378"/>
            <a:ext cx="5631840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</a:rPr>
              <a:t>Agenda</a:t>
            </a:r>
            <a:endParaRPr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6310CD-92B6-7A69-A5C1-9B2E8837A21A}"/>
              </a:ext>
            </a:extLst>
          </p:cNvPr>
          <p:cNvSpPr txBox="1"/>
          <p:nvPr/>
        </p:nvSpPr>
        <p:spPr>
          <a:xfrm>
            <a:off x="403200" y="1223778"/>
            <a:ext cx="3354884" cy="3151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Pengenalan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JavaScript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Tipe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Data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Variable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Percabangan</a:t>
            </a:r>
            <a:endParaRPr lang="en-ID" sz="1800" b="0" i="0" u="none" strike="noStrike" dirty="0">
              <a:solidFill>
                <a:srgbClr val="595959"/>
              </a:solidFill>
              <a:effectLst/>
              <a:latin typeface="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Perulangan</a:t>
            </a:r>
            <a:endParaRPr lang="en-ID" sz="1800" b="0" i="0" u="none" strike="noStrike" dirty="0">
              <a:solidFill>
                <a:srgbClr val="595959"/>
              </a:solidFill>
              <a:effectLst/>
              <a:latin typeface="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ü"/>
            </a:pP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Function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Dan lain-lain</a:t>
            </a:r>
          </a:p>
        </p:txBody>
      </p:sp>
    </p:spTree>
    <p:extLst>
      <p:ext uri="{BB962C8B-B14F-4D97-AF65-F5344CB8AC3E}">
        <p14:creationId xmlns:p14="http://schemas.microsoft.com/office/powerpoint/2010/main" val="915307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93428"/>
            <a:ext cx="5875680" cy="6686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schemeClr val="accent4">
                    <a:lumMod val="25000"/>
                  </a:schemeClr>
                </a:solidFill>
              </a:rPr>
              <a:t>Mengakses</a:t>
            </a:r>
            <a:r>
              <a:rPr lang="en-US" sz="2800" dirty="0">
                <a:solidFill>
                  <a:schemeClr val="accent4">
                    <a:lumMod val="2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25000"/>
                  </a:schemeClr>
                </a:solidFill>
              </a:rPr>
              <a:t>Variabel</a:t>
            </a:r>
            <a:endParaRPr lang="en-US" sz="2800" dirty="0">
              <a:solidFill>
                <a:schemeClr val="accent4">
                  <a:lumMod val="25000"/>
                </a:schemeClr>
              </a:solidFill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0ECE1EDB-A480-DB96-DE60-3D55911A3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313132"/>
            <a:ext cx="6038850" cy="251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192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93428"/>
            <a:ext cx="5875680" cy="6686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accent4">
                    <a:lumMod val="25000"/>
                  </a:schemeClr>
                </a:solidFill>
              </a:rPr>
              <a:t>Kata </a:t>
            </a:r>
            <a:r>
              <a:rPr lang="en-US" sz="2800" dirty="0" err="1">
                <a:solidFill>
                  <a:schemeClr val="accent4">
                    <a:lumMod val="25000"/>
                  </a:schemeClr>
                </a:solidFill>
              </a:rPr>
              <a:t>Kunci</a:t>
            </a:r>
            <a:r>
              <a:rPr lang="en-US" sz="2800" dirty="0">
                <a:solidFill>
                  <a:schemeClr val="accent4">
                    <a:lumMod val="25000"/>
                  </a:schemeClr>
                </a:solidFill>
              </a:rPr>
              <a:t> let dan const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C912CB-8CE5-34B3-BE0F-81B37D030D3F}"/>
              </a:ext>
            </a:extLst>
          </p:cNvPr>
          <p:cNvSpPr txBox="1"/>
          <p:nvPr/>
        </p:nvSpPr>
        <p:spPr>
          <a:xfrm>
            <a:off x="403200" y="1327854"/>
            <a:ext cx="5795962" cy="2840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Sebelum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tahun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2015, kata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kunci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untuk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membuat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variable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hanya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bisa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menggunakan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kata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kunci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var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Namun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tahun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2015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sejak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versi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ECMAScript 2015,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diperkenalkan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kata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kunci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baru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untuk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membuat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variable, let dan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const</a:t>
            </a:r>
            <a:endParaRPr lang="en-ID" sz="1400" b="0" i="0" u="none" strike="noStrike" dirty="0">
              <a:solidFill>
                <a:schemeClr val="tx1"/>
              </a:solidFill>
              <a:effectLst/>
              <a:latin typeface="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JavaScript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sekarang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tidak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direkomendasikan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lagi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menggunakan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kata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kunci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var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untuk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membuat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variable,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namun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diganti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dengan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let,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hal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ini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dikarenakan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ada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masalah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dari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desain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awal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var (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bahas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di chapter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tersendiri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3073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93428"/>
            <a:ext cx="5875680" cy="6686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>
                <a:solidFill>
                  <a:schemeClr val="tx1"/>
                </a:solidFill>
                <a:effectLst/>
                <a:latin typeface=""/>
              </a:rPr>
              <a:t>Kode : Variable let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9A0B8B0-669E-485E-E2BB-F36E34092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463675"/>
            <a:ext cx="6051734" cy="202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589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93428"/>
            <a:ext cx="5875680" cy="6686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>
                <a:solidFill>
                  <a:schemeClr val="tx1"/>
                </a:solidFill>
                <a:effectLst/>
                <a:latin typeface=""/>
              </a:rPr>
              <a:t>Kode : Variable </a:t>
            </a:r>
            <a:r>
              <a:rPr lang="en-ID" sz="3600" b="1" i="0" u="none" strike="noStrike" dirty="0" err="1">
                <a:solidFill>
                  <a:schemeClr val="tx1"/>
                </a:solidFill>
                <a:effectLst/>
                <a:latin typeface=""/>
              </a:rPr>
              <a:t>const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9B6B96-C23E-9E70-8F44-6CBC7981FC72}"/>
              </a:ext>
            </a:extLst>
          </p:cNvPr>
          <p:cNvSpPr txBox="1"/>
          <p:nvPr/>
        </p:nvSpPr>
        <p:spPr>
          <a:xfrm>
            <a:off x="403200" y="1392346"/>
            <a:ext cx="5795962" cy="1988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Kata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kunci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let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itu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seperti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kata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kunci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var,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dimana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data di variable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tersebut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bisa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diubah-ubah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sesuka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endParaRPr lang="en-ID" sz="1400" b="0" i="0" u="none" strike="noStrike" dirty="0">
              <a:solidFill>
                <a:schemeClr val="tx1"/>
              </a:solidFill>
              <a:effectLst/>
              <a:latin typeface="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Sedangkan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kata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kunci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const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berbeda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ketika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sebuah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variable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sudah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diisi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di variable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const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maka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variable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tersebut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tidak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bisa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diubah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lagi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value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nya</a:t>
            </a:r>
            <a:endParaRPr lang="en-ID" sz="1400" b="0" i="0" u="none" strike="noStrike" dirty="0">
              <a:solidFill>
                <a:schemeClr val="tx1"/>
              </a:solidFill>
              <a:effectLst/>
              <a:latin typeface="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Variable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sejenis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ini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kadang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dibilang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juga constant</a:t>
            </a:r>
          </a:p>
        </p:txBody>
      </p:sp>
    </p:spTree>
    <p:extLst>
      <p:ext uri="{BB962C8B-B14F-4D97-AF65-F5344CB8AC3E}">
        <p14:creationId xmlns:p14="http://schemas.microsoft.com/office/powerpoint/2010/main" val="2529584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93428"/>
            <a:ext cx="5875680" cy="6686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>
                <a:solidFill>
                  <a:schemeClr val="tx1"/>
                </a:solidFill>
                <a:effectLst/>
                <a:latin typeface=""/>
              </a:rPr>
              <a:t>Kode : Variable </a:t>
            </a:r>
            <a:r>
              <a:rPr lang="en-ID" sz="3600" b="1" i="0" u="none" strike="noStrike" dirty="0" err="1">
                <a:solidFill>
                  <a:schemeClr val="tx1"/>
                </a:solidFill>
                <a:effectLst/>
                <a:latin typeface=""/>
              </a:rPr>
              <a:t>const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24385771-577C-1D3D-7730-8AD079403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229407"/>
            <a:ext cx="6540717" cy="167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193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93428"/>
            <a:ext cx="5875680" cy="6686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>
                <a:solidFill>
                  <a:schemeClr val="tx1"/>
                </a:solidFill>
                <a:effectLst/>
                <a:latin typeface=""/>
              </a:rPr>
              <a:t>Operator </a:t>
            </a:r>
            <a:r>
              <a:rPr lang="en-ID" sz="3600" b="1" i="0" u="none" strike="noStrike" dirty="0" err="1">
                <a:solidFill>
                  <a:schemeClr val="tx1"/>
                </a:solidFill>
                <a:effectLst/>
                <a:latin typeface=""/>
              </a:rPr>
              <a:t>Aritmatika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1AEDD2-7D0B-B67D-F7BB-C4DB1C158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99" y="1504949"/>
            <a:ext cx="7176407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85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93428"/>
            <a:ext cx="5875680" cy="13544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>
                <a:solidFill>
                  <a:schemeClr val="tx1"/>
                </a:solidFill>
                <a:effectLst/>
                <a:latin typeface=""/>
              </a:rPr>
              <a:t>Kode : Operator </a:t>
            </a:r>
            <a:r>
              <a:rPr lang="en-ID" sz="3600" b="1" i="0" u="none" strike="noStrike" dirty="0" err="1">
                <a:solidFill>
                  <a:schemeClr val="tx1"/>
                </a:solidFill>
                <a:effectLst/>
                <a:latin typeface=""/>
              </a:rPr>
              <a:t>Aritmatika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EF81A4D9-F863-D4D3-49AF-795972B76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2064941"/>
            <a:ext cx="6400800" cy="246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296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93428"/>
            <a:ext cx="5875680" cy="8114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 err="1">
                <a:solidFill>
                  <a:schemeClr val="tx1"/>
                </a:solidFill>
                <a:effectLst/>
                <a:latin typeface=""/>
              </a:rPr>
              <a:t>Operasi</a:t>
            </a:r>
            <a:r>
              <a:rPr lang="en-ID" sz="3600" b="1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3600" b="1" i="0" u="none" strike="noStrike" dirty="0" err="1">
                <a:solidFill>
                  <a:schemeClr val="tx1"/>
                </a:solidFill>
                <a:effectLst/>
                <a:latin typeface=""/>
              </a:rPr>
              <a:t>Perbandingan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DCC4E-0989-6F4C-3CCD-E89C160D1CA9}"/>
              </a:ext>
            </a:extLst>
          </p:cNvPr>
          <p:cNvSpPr txBox="1"/>
          <p:nvPr/>
        </p:nvSpPr>
        <p:spPr>
          <a:xfrm>
            <a:off x="403200" y="1600448"/>
            <a:ext cx="5795962" cy="2196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Operasi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perbandingan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adalah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operasi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untuk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membandingkan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dua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buah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data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Operasi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perbandingan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adalah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operasi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yang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menghasilkan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nilai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boolean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(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benar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atau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salah)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Jika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hasil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operasinya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adalah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benar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maka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nilainya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adalah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true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Jika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hasil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operasinya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adalah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salah,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maka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nilainya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adalah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false</a:t>
            </a:r>
          </a:p>
        </p:txBody>
      </p:sp>
    </p:spTree>
    <p:extLst>
      <p:ext uri="{BB962C8B-B14F-4D97-AF65-F5344CB8AC3E}">
        <p14:creationId xmlns:p14="http://schemas.microsoft.com/office/powerpoint/2010/main" val="1610512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93428"/>
            <a:ext cx="5875680" cy="7448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>
                <a:solidFill>
                  <a:schemeClr val="tx1"/>
                </a:solidFill>
                <a:effectLst/>
                <a:latin typeface=""/>
              </a:rPr>
              <a:t>Operator </a:t>
            </a:r>
            <a:r>
              <a:rPr lang="en-ID" sz="3600" b="1" i="0" u="none" strike="noStrike" dirty="0" err="1">
                <a:solidFill>
                  <a:schemeClr val="tx1"/>
                </a:solidFill>
                <a:effectLst/>
                <a:latin typeface=""/>
              </a:rPr>
              <a:t>Perbandingan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7390B3-AF2F-8033-C090-81BF380D2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00" y="1238250"/>
            <a:ext cx="6587698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34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93428"/>
            <a:ext cx="5875680" cy="13544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>
                <a:solidFill>
                  <a:schemeClr val="tx1"/>
                </a:solidFill>
                <a:effectLst/>
                <a:latin typeface=""/>
              </a:rPr>
              <a:t>Kode : </a:t>
            </a:r>
            <a:r>
              <a:rPr lang="en-ID" sz="3600" b="1" i="0" u="none" strike="noStrike" dirty="0" err="1">
                <a:solidFill>
                  <a:schemeClr val="tx1"/>
                </a:solidFill>
                <a:effectLst/>
                <a:latin typeface=""/>
              </a:rPr>
              <a:t>Operasi</a:t>
            </a:r>
            <a:r>
              <a:rPr lang="en-ID" sz="3600" b="1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3600" b="1" i="0" u="none" strike="noStrike" dirty="0" err="1">
                <a:solidFill>
                  <a:schemeClr val="tx1"/>
                </a:solidFill>
                <a:effectLst/>
                <a:latin typeface=""/>
              </a:rPr>
              <a:t>Perbandingan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F89BB061-DED3-241B-8DC2-FBDEF9BB7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847850"/>
            <a:ext cx="650969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06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9"/>
          <p:cNvSpPr txBox="1">
            <a:spLocks noGrp="1"/>
          </p:cNvSpPr>
          <p:nvPr>
            <p:ph type="title"/>
          </p:nvPr>
        </p:nvSpPr>
        <p:spPr>
          <a:xfrm>
            <a:off x="403200" y="474378"/>
            <a:ext cx="5631840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>
                    <a:lumMod val="25000"/>
                  </a:schemeClr>
                </a:solidFill>
              </a:rPr>
              <a:t>Apa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25000"/>
                  </a:schemeClr>
                </a:solidFill>
              </a:rPr>
              <a:t>itu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25000"/>
                  </a:schemeClr>
                </a:solidFill>
              </a:rPr>
              <a:t>Javascript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</a:rPr>
              <a:t>?</a:t>
            </a:r>
            <a:endParaRPr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6310CD-92B6-7A69-A5C1-9B2E8837A21A}"/>
              </a:ext>
            </a:extLst>
          </p:cNvPr>
          <p:cNvSpPr txBox="1"/>
          <p:nvPr/>
        </p:nvSpPr>
        <p:spPr>
          <a:xfrm>
            <a:off x="403200" y="1406658"/>
            <a:ext cx="5602816" cy="222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ID" sz="1800" dirty="0">
                <a:solidFill>
                  <a:schemeClr val="tx1"/>
                </a:solidFill>
                <a:latin typeface=""/>
              </a:rPr>
              <a:t>Bahasa </a:t>
            </a:r>
            <a:r>
              <a:rPr lang="en-ID" sz="1800" dirty="0" err="1">
                <a:solidFill>
                  <a:schemeClr val="tx1"/>
                </a:solidFill>
                <a:latin typeface=""/>
              </a:rPr>
              <a:t>pemrograman</a:t>
            </a:r>
            <a:r>
              <a:rPr lang="en-ID" sz="1800" dirty="0">
                <a:solidFill>
                  <a:schemeClr val="tx1"/>
                </a:solidFill>
                <a:latin typeface="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"/>
              </a:rPr>
              <a:t>tingkat</a:t>
            </a:r>
            <a:r>
              <a:rPr lang="en-ID" sz="1800" dirty="0">
                <a:solidFill>
                  <a:schemeClr val="tx1"/>
                </a:solidFill>
                <a:latin typeface="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"/>
              </a:rPr>
              <a:t>tinggi</a:t>
            </a:r>
            <a:endParaRPr lang="en-ID" sz="1800" dirty="0">
              <a:solidFill>
                <a:schemeClr val="tx1"/>
              </a:solidFill>
              <a:latin typeface="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ID" sz="1800" dirty="0" err="1">
                <a:solidFill>
                  <a:schemeClr val="tx1"/>
                </a:solidFill>
                <a:latin typeface=""/>
              </a:rPr>
              <a:t>Digunakan</a:t>
            </a:r>
            <a:r>
              <a:rPr lang="en-ID" sz="1800" dirty="0">
                <a:solidFill>
                  <a:schemeClr val="tx1"/>
                </a:solidFill>
                <a:latin typeface="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"/>
              </a:rPr>
              <a:t>untuk</a:t>
            </a:r>
            <a:r>
              <a:rPr lang="en-ID" sz="1800" dirty="0">
                <a:solidFill>
                  <a:schemeClr val="tx1"/>
                </a:solidFill>
                <a:latin typeface="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"/>
              </a:rPr>
              <a:t>membuat</a:t>
            </a:r>
            <a:r>
              <a:rPr lang="en-ID" sz="1800" dirty="0">
                <a:solidFill>
                  <a:schemeClr val="tx1"/>
                </a:solidFill>
                <a:latin typeface="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"/>
              </a:rPr>
              <a:t>halaman</a:t>
            </a:r>
            <a:r>
              <a:rPr lang="en-ID" sz="1800" dirty="0">
                <a:solidFill>
                  <a:schemeClr val="tx1"/>
                </a:solidFill>
                <a:latin typeface=""/>
              </a:rPr>
              <a:t> web </a:t>
            </a:r>
            <a:r>
              <a:rPr lang="en-ID" sz="1800" dirty="0" err="1">
                <a:solidFill>
                  <a:schemeClr val="tx1"/>
                </a:solidFill>
                <a:latin typeface=""/>
              </a:rPr>
              <a:t>interaktif</a:t>
            </a:r>
            <a:endParaRPr lang="en-ID" sz="1800" dirty="0">
              <a:solidFill>
                <a:schemeClr val="tx1"/>
              </a:solidFill>
              <a:latin typeface="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ID" sz="1800" dirty="0" err="1">
                <a:solidFill>
                  <a:schemeClr val="tx1"/>
                </a:solidFill>
                <a:latin typeface=""/>
              </a:rPr>
              <a:t>Dijalankan</a:t>
            </a:r>
            <a:r>
              <a:rPr lang="en-ID" sz="1800" dirty="0">
                <a:solidFill>
                  <a:schemeClr val="tx1"/>
                </a:solidFill>
                <a:latin typeface=""/>
              </a:rPr>
              <a:t> di </a:t>
            </a:r>
            <a:r>
              <a:rPr lang="en-ID" sz="1800" dirty="0" err="1">
                <a:solidFill>
                  <a:schemeClr val="tx1"/>
                </a:solidFill>
                <a:latin typeface=""/>
              </a:rPr>
              <a:t>sisi</a:t>
            </a:r>
            <a:r>
              <a:rPr lang="en-ID" sz="1800" dirty="0">
                <a:solidFill>
                  <a:schemeClr val="tx1"/>
                </a:solidFill>
                <a:latin typeface="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"/>
              </a:rPr>
              <a:t>klien</a:t>
            </a:r>
            <a:r>
              <a:rPr lang="en-ID" sz="1800" dirty="0">
                <a:solidFill>
                  <a:schemeClr val="tx1"/>
                </a:solidFill>
                <a:latin typeface=""/>
              </a:rPr>
              <a:t> (browser)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ID" sz="1800" dirty="0">
                <a:solidFill>
                  <a:schemeClr val="tx1"/>
                </a:solidFill>
                <a:latin typeface=""/>
              </a:rPr>
              <a:t>Bisa </a:t>
            </a:r>
            <a:r>
              <a:rPr lang="en-ID" sz="1800" dirty="0" err="1">
                <a:solidFill>
                  <a:schemeClr val="tx1"/>
                </a:solidFill>
                <a:latin typeface=""/>
              </a:rPr>
              <a:t>digunakan</a:t>
            </a:r>
            <a:r>
              <a:rPr lang="en-ID" sz="1800" dirty="0">
                <a:solidFill>
                  <a:schemeClr val="tx1"/>
                </a:solidFill>
                <a:latin typeface=""/>
              </a:rPr>
              <a:t> di </a:t>
            </a:r>
            <a:r>
              <a:rPr lang="en-ID" sz="1800" dirty="0" err="1">
                <a:solidFill>
                  <a:schemeClr val="tx1"/>
                </a:solidFill>
                <a:latin typeface=""/>
              </a:rPr>
              <a:t>sisi</a:t>
            </a:r>
            <a:r>
              <a:rPr lang="en-ID" sz="1800" dirty="0">
                <a:solidFill>
                  <a:schemeClr val="tx1"/>
                </a:solidFill>
                <a:latin typeface=""/>
              </a:rPr>
              <a:t> server (Node.js)</a:t>
            </a:r>
          </a:p>
        </p:txBody>
      </p:sp>
    </p:spTree>
    <p:extLst>
      <p:ext uri="{BB962C8B-B14F-4D97-AF65-F5344CB8AC3E}">
        <p14:creationId xmlns:p14="http://schemas.microsoft.com/office/powerpoint/2010/main" val="737474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93428"/>
            <a:ext cx="5875680" cy="8114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>
                <a:solidFill>
                  <a:schemeClr val="tx1"/>
                </a:solidFill>
                <a:effectLst/>
                <a:latin typeface=""/>
              </a:rPr>
              <a:t>Operator </a:t>
            </a:r>
            <a:r>
              <a:rPr lang="en-ID" sz="3600" b="1" i="0" u="none" strike="noStrike" dirty="0" err="1">
                <a:solidFill>
                  <a:schemeClr val="tx1"/>
                </a:solidFill>
                <a:effectLst/>
                <a:latin typeface=""/>
              </a:rPr>
              <a:t>Logika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C1FC4-0976-2F4B-1007-418E71D72451}"/>
              </a:ext>
            </a:extLst>
          </p:cNvPr>
          <p:cNvSpPr txBox="1"/>
          <p:nvPr/>
        </p:nvSpPr>
        <p:spPr>
          <a:xfrm>
            <a:off x="403200" y="1304925"/>
            <a:ext cx="5795962" cy="901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Operator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logika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adalah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operator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untuk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dua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buah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data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boolean</a:t>
            </a:r>
            <a:endParaRPr lang="en-ID" sz="1400" b="0" i="0" u="none" strike="noStrike" dirty="0">
              <a:solidFill>
                <a:schemeClr val="tx1"/>
              </a:solidFill>
              <a:effectLst/>
              <a:latin typeface="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Hasil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dari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operator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logika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adalah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boolean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lagi</a:t>
            </a:r>
            <a:endParaRPr lang="en-ID" sz="1400" b="0" i="0" u="none" strike="noStrike" dirty="0">
              <a:solidFill>
                <a:schemeClr val="tx1"/>
              </a:solidFill>
              <a:effectLst/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1339335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93428"/>
            <a:ext cx="5875680" cy="7543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>
                <a:solidFill>
                  <a:schemeClr val="tx1"/>
                </a:solidFill>
                <a:effectLst/>
                <a:latin typeface=""/>
              </a:rPr>
              <a:t>Operator </a:t>
            </a:r>
            <a:r>
              <a:rPr lang="en-ID" sz="3600" b="1" i="0" u="none" strike="noStrike" dirty="0" err="1">
                <a:solidFill>
                  <a:schemeClr val="tx1"/>
                </a:solidFill>
                <a:effectLst/>
                <a:latin typeface=""/>
              </a:rPr>
              <a:t>Logika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1B50E6-CA1C-7C4A-F38B-9D73329DD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00" y="1435099"/>
            <a:ext cx="6807225" cy="152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40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93428"/>
            <a:ext cx="5875680" cy="7543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>
                <a:solidFill>
                  <a:schemeClr val="tx1"/>
                </a:solidFill>
                <a:effectLst/>
                <a:latin typeface=""/>
              </a:rPr>
              <a:t>Operator &amp;&amp;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EE676C-40BA-79B5-04E1-B6EE9C1D7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00" y="1247775"/>
            <a:ext cx="680339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60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93428"/>
            <a:ext cx="5875680" cy="7543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>
                <a:solidFill>
                  <a:schemeClr val="tx1"/>
                </a:solidFill>
                <a:effectLst/>
                <a:latin typeface=""/>
              </a:rPr>
              <a:t>Operator ||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7B1F0D-4B88-ACF8-50C7-BD576F806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549890"/>
              </p:ext>
            </p:extLst>
          </p:nvPr>
        </p:nvGraphicFramePr>
        <p:xfrm>
          <a:off x="403200" y="1562100"/>
          <a:ext cx="7239000" cy="2019300"/>
        </p:xfrm>
        <a:graphic>
          <a:graphicData uri="http://schemas.openxmlformats.org/drawingml/2006/table">
            <a:tbl>
              <a:tblPr/>
              <a:tblGrid>
                <a:gridCol w="1809750">
                  <a:extLst>
                    <a:ext uri="{9D8B030D-6E8A-4147-A177-3AD203B41FA5}">
                      <a16:colId xmlns:a16="http://schemas.microsoft.com/office/drawing/2014/main" val="197773223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20998325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4167660264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411230057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Nilai 1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Operator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Nilai 2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Hasil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35027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true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||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true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true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2692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true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||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false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true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04470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false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||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true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true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266921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false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||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false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false</a:t>
                      </a:r>
                      <a:endParaRPr lang="en-ID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19911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12514715-9232-A124-570B-8895D0CCB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613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57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93428"/>
            <a:ext cx="5875680" cy="7543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>
                <a:solidFill>
                  <a:schemeClr val="tx1"/>
                </a:solidFill>
                <a:effectLst/>
                <a:latin typeface=""/>
              </a:rPr>
              <a:t>Operator </a:t>
            </a:r>
            <a:r>
              <a:rPr lang="en-ID" sz="3600" dirty="0">
                <a:solidFill>
                  <a:schemeClr val="tx1"/>
                </a:solidFill>
                <a:latin typeface=""/>
              </a:rPr>
              <a:t>! (unary)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13AAFFD-CC1D-EBF7-E16C-C9B70D120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730789"/>
              </p:ext>
            </p:extLst>
          </p:nvPr>
        </p:nvGraphicFramePr>
        <p:xfrm>
          <a:off x="403200" y="1520666"/>
          <a:ext cx="7115175" cy="1211580"/>
        </p:xfrm>
        <a:graphic>
          <a:graphicData uri="http://schemas.openxmlformats.org/drawingml/2006/table">
            <a:tbl>
              <a:tblPr/>
              <a:tblGrid>
                <a:gridCol w="2371725">
                  <a:extLst>
                    <a:ext uri="{9D8B030D-6E8A-4147-A177-3AD203B41FA5}">
                      <a16:colId xmlns:a16="http://schemas.microsoft.com/office/drawing/2014/main" val="3331398931"/>
                    </a:ext>
                  </a:extLst>
                </a:gridCol>
                <a:gridCol w="2371725">
                  <a:extLst>
                    <a:ext uri="{9D8B030D-6E8A-4147-A177-3AD203B41FA5}">
                      <a16:colId xmlns:a16="http://schemas.microsoft.com/office/drawing/2014/main" val="1902174943"/>
                    </a:ext>
                  </a:extLst>
                </a:gridCol>
                <a:gridCol w="2371725">
                  <a:extLst>
                    <a:ext uri="{9D8B030D-6E8A-4147-A177-3AD203B41FA5}">
                      <a16:colId xmlns:a16="http://schemas.microsoft.com/office/drawing/2014/main" val="358756723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Operator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Nilai 2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Hasil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0505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!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true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false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660187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!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false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true</a:t>
                      </a:r>
                      <a:endParaRPr lang="en-ID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0427683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3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93428"/>
            <a:ext cx="5875680" cy="7543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>
                <a:solidFill>
                  <a:schemeClr val="tx1"/>
                </a:solidFill>
                <a:effectLst/>
                <a:latin typeface=""/>
              </a:rPr>
              <a:t>Kode: Operator </a:t>
            </a:r>
            <a:r>
              <a:rPr lang="en-ID" sz="3600" b="1" i="0" u="none" strike="noStrike" dirty="0" err="1">
                <a:solidFill>
                  <a:schemeClr val="tx1"/>
                </a:solidFill>
                <a:effectLst/>
                <a:latin typeface=""/>
              </a:rPr>
              <a:t>Logika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209E4862-A6B0-0DFA-46E1-FDA489146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520825"/>
            <a:ext cx="6683400" cy="229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9353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93428"/>
            <a:ext cx="5875680" cy="7543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>
                <a:solidFill>
                  <a:schemeClr val="tx1"/>
                </a:solidFill>
                <a:effectLst/>
                <a:latin typeface=""/>
              </a:rPr>
              <a:t>Console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B08B24-2704-27E0-203E-FFF054738C84}"/>
              </a:ext>
            </a:extLst>
          </p:cNvPr>
          <p:cNvSpPr txBox="1"/>
          <p:nvPr/>
        </p:nvSpPr>
        <p:spPr>
          <a:xfrm>
            <a:off x="443059" y="1247775"/>
            <a:ext cx="5795962" cy="2842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JavaScript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memiliki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fitur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untuk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melakukan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logging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bernama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Console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Logging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adalah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mekanisme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yang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biasa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dilakukan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oleh programmer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untuk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menampilkan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informasi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dari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aplikasi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yang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sedang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berjalan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tanpa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harus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mengganggu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alur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kerja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aplikasi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dan juga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interaksi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user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Untuk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melakukan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ini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bisa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menggunakan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fitur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Console di JavaScript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Untuk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menggunakan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Console,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cukup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gunakan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perintah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console di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kode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JavaScript</a:t>
            </a:r>
          </a:p>
        </p:txBody>
      </p:sp>
    </p:spTree>
    <p:extLst>
      <p:ext uri="{BB962C8B-B14F-4D97-AF65-F5344CB8AC3E}">
        <p14:creationId xmlns:p14="http://schemas.microsoft.com/office/powerpoint/2010/main" val="39974223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93428"/>
            <a:ext cx="5875680" cy="7543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>
                <a:solidFill>
                  <a:schemeClr val="tx1"/>
                </a:solidFill>
                <a:effectLst/>
                <a:latin typeface=""/>
              </a:rPr>
              <a:t>Console Method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D5E6D91-6A1F-7C73-C120-48C197E13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976883"/>
              </p:ext>
            </p:extLst>
          </p:nvPr>
        </p:nvGraphicFramePr>
        <p:xfrm>
          <a:off x="403200" y="1248568"/>
          <a:ext cx="6731026" cy="2300604"/>
        </p:xfrm>
        <a:graphic>
          <a:graphicData uri="http://schemas.openxmlformats.org/drawingml/2006/table">
            <a:tbl>
              <a:tblPr/>
              <a:tblGrid>
                <a:gridCol w="3365513">
                  <a:extLst>
                    <a:ext uri="{9D8B030D-6E8A-4147-A177-3AD203B41FA5}">
                      <a16:colId xmlns:a16="http://schemas.microsoft.com/office/drawing/2014/main" val="2947190816"/>
                    </a:ext>
                  </a:extLst>
                </a:gridCol>
                <a:gridCol w="3365513">
                  <a:extLst>
                    <a:ext uri="{9D8B030D-6E8A-4147-A177-3AD203B41FA5}">
                      <a16:colId xmlns:a16="http://schemas.microsoft.com/office/drawing/2014/main" val="1903395528"/>
                    </a:ext>
                  </a:extLst>
                </a:gridCol>
              </a:tblGrid>
              <a:tr h="42084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Console Method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Keterangan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017660"/>
                  </a:ext>
                </a:extLst>
              </a:tr>
              <a:tr h="42084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console.info(...)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Memberitahu informasi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3692966"/>
                  </a:ext>
                </a:extLst>
              </a:tr>
              <a:tr h="42084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console.warn(...)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Memberitahu informasi peringatan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0140532"/>
                  </a:ext>
                </a:extLst>
              </a:tr>
              <a:tr h="42084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console.error(...)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Memberitahu informasi error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421622"/>
                  </a:ext>
                </a:extLst>
              </a:tr>
              <a:tr h="42084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console.table(...)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Memberitahu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informasi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dalam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bentuk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table</a:t>
                      </a:r>
                      <a:endParaRPr lang="en-ID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678305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A21A59D-7ABA-259A-1F09-9C053D920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247775"/>
            <a:ext cx="8502347" cy="476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278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93428"/>
            <a:ext cx="5875680" cy="7543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>
                <a:solidFill>
                  <a:schemeClr val="tx1"/>
                </a:solidFill>
                <a:effectLst/>
                <a:latin typeface=""/>
              </a:rPr>
              <a:t>Kode: Console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5062" name="Picture 6">
            <a:extLst>
              <a:ext uri="{FF2B5EF4-FFF2-40B4-BE49-F238E27FC236}">
                <a16:creationId xmlns:a16="http://schemas.microsoft.com/office/drawing/2014/main" id="{101F5B36-0663-D427-19B9-8F7C25B32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452278"/>
            <a:ext cx="6895105" cy="191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7637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93428"/>
            <a:ext cx="5875680" cy="13639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>
                <a:solidFill>
                  <a:schemeClr val="tx1"/>
                </a:solidFill>
                <a:effectLst/>
                <a:latin typeface=""/>
              </a:rPr>
              <a:t>Inspect Element di Google Chrome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792B268C-52C9-4563-0BBC-A2FC3AF22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857375"/>
            <a:ext cx="742081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270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74378"/>
            <a:ext cx="5187372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4">
                    <a:lumMod val="25000"/>
                  </a:schemeClr>
                </a:solidFill>
              </a:rPr>
              <a:t>Sejarah </a:t>
            </a:r>
            <a:r>
              <a:rPr lang="en-US" sz="3600" dirty="0" err="1">
                <a:solidFill>
                  <a:schemeClr val="accent4">
                    <a:lumMod val="25000"/>
                  </a:schemeClr>
                </a:solidFill>
              </a:rPr>
              <a:t>Javascript</a:t>
            </a:r>
            <a:endParaRPr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E992DA-DDB5-3D33-4A98-5EF4BEF7E7F3}"/>
              </a:ext>
            </a:extLst>
          </p:cNvPr>
          <p:cNvSpPr txBox="1"/>
          <p:nvPr/>
        </p:nvSpPr>
        <p:spPr>
          <a:xfrm>
            <a:off x="403200" y="1223778"/>
            <a:ext cx="7298793" cy="4302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JavaScript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atau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sering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disingkat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JS,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pertama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kali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dibuat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tahun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1995. </a:t>
            </a:r>
            <a:b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</a:b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Programmer di Netscape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bernama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Brandan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Eich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membuat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sebuah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bahasa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pemrograman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b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</a:b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scripting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untuk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berjalan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di Netscape Navigator Browser.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Awalnya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namanya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adalah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Mocha,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lalu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berubah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menjadi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LiveScript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, dan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akhirnya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menjadi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JavaScript.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JavaScript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dibuat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agar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halaman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website yang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sudah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buat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menggunakan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HTML dan CSS </a:t>
            </a:r>
            <a:b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</a:b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bisa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lebih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interaktif</a:t>
            </a:r>
            <a:endParaRPr lang="en-ID" sz="1200" b="0" i="0" u="none" strike="noStrike" dirty="0">
              <a:solidFill>
                <a:schemeClr val="tx1"/>
              </a:solidFill>
              <a:effectLst/>
              <a:latin typeface=""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JavaScript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sekarang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sudah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mengalahkan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Java Applet dan Flash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sebagai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bahasa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pemrograman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b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</a:b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untuk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membuat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halaman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web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menjadi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lebih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interaktif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hal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ini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dikarenakan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kemudahan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bahasa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nya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b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</a:b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dan juga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secara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default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sekarang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semua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browser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sudah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bisa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menjalankan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JavaScript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tanpa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harus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b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</a:b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menginstall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aplikasi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tambahan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seperti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Java Applet dan Adobe Flash Player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endParaRPr lang="en-US" sz="1200" dirty="0">
              <a:solidFill>
                <a:schemeClr val="tx1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6639330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93428"/>
            <a:ext cx="5875680" cy="7352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>
                <a:solidFill>
                  <a:schemeClr val="tx1"/>
                </a:solidFill>
                <a:effectLst/>
                <a:latin typeface=""/>
              </a:rPr>
              <a:t>String Template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B5EB3-C837-0A54-8DCF-88AB56CC3AF9}"/>
              </a:ext>
            </a:extLst>
          </p:cNvPr>
          <p:cNvSpPr txBox="1"/>
          <p:nvPr/>
        </p:nvSpPr>
        <p:spPr>
          <a:xfrm>
            <a:off x="403200" y="1228725"/>
            <a:ext cx="5795962" cy="3809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Kita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sudah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tahu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bahwa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untuk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menambahkan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string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dengan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data lain,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kita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menggunakan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operator + (plus)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Namun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pada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kasus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tertentu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penggunaan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operator + (plus) sangat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menyulitkan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apalagi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jika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dalam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jumlah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banyak</a:t>
            </a:r>
            <a:endParaRPr lang="en-ID" sz="1400" b="0" i="0" u="none" strike="noStrike" dirty="0">
              <a:solidFill>
                <a:srgbClr val="595959"/>
              </a:solidFill>
              <a:effectLst/>
              <a:latin typeface="Lato" panose="020F0502020204030203" pitchFamily="34" charset="0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JavaScript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memiliki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fitur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yang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bernama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String Template,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dimana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kita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mensubtitusi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data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dari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luar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String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ke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dalam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String,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seperti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mengambil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data variable,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atau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bahkan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melakukan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operasi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matematika</a:t>
            </a:r>
            <a:endParaRPr lang="en-ID" sz="1400" b="0" i="0" u="none" strike="noStrike" dirty="0">
              <a:solidFill>
                <a:srgbClr val="595959"/>
              </a:solidFill>
              <a:effectLst/>
              <a:latin typeface="Lato" panose="020F0502020204030203" pitchFamily="34" charset="0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Untuk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menggunakan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String Template,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cara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pembuatan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String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nya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harus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menggunakan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` (backtick),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bukan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‘ (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petik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satu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)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atau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“ (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petik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dua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2494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93429"/>
            <a:ext cx="5875680" cy="8210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>
                <a:solidFill>
                  <a:schemeClr val="tx1"/>
                </a:solidFill>
                <a:effectLst/>
                <a:latin typeface=""/>
              </a:rPr>
              <a:t>Kode: String Template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0178" name="Picture 2">
            <a:extLst>
              <a:ext uri="{FF2B5EF4-FFF2-40B4-BE49-F238E27FC236}">
                <a16:creationId xmlns:a16="http://schemas.microsoft.com/office/drawing/2014/main" id="{69530310-3183-E762-C1E3-71EE521D5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520825"/>
            <a:ext cx="6861171" cy="171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6776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93428"/>
            <a:ext cx="5875680" cy="13734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>
                <a:solidFill>
                  <a:schemeClr val="tx1"/>
                </a:solidFill>
                <a:effectLst/>
                <a:latin typeface=""/>
              </a:rPr>
              <a:t>Kode: </a:t>
            </a:r>
            <a:r>
              <a:rPr lang="en-ID" sz="3600" b="1" i="0" u="none" strike="noStrike" dirty="0" err="1">
                <a:solidFill>
                  <a:schemeClr val="tx1"/>
                </a:solidFill>
                <a:effectLst/>
                <a:latin typeface=""/>
              </a:rPr>
              <a:t>Mengambil</a:t>
            </a:r>
            <a:r>
              <a:rPr lang="en-ID" sz="3600" b="1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3600" b="1" i="0" u="none" strike="noStrike" dirty="0" err="1">
                <a:solidFill>
                  <a:schemeClr val="tx1"/>
                </a:solidFill>
                <a:effectLst/>
                <a:latin typeface=""/>
              </a:rPr>
              <a:t>Variabel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2226" name="Picture 2">
            <a:extLst>
              <a:ext uri="{FF2B5EF4-FFF2-40B4-BE49-F238E27FC236}">
                <a16:creationId xmlns:a16="http://schemas.microsoft.com/office/drawing/2014/main" id="{4FD8392B-5C72-1380-CEBA-F532E8E54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866899"/>
            <a:ext cx="6926355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1109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>
                <a:solidFill>
                  <a:srgbClr val="1A1A1A"/>
                </a:solidFill>
                <a:effectLst/>
                <a:latin typeface=""/>
              </a:rPr>
              <a:t>Kode : Expression di String Template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4274" name="Picture 2">
            <a:extLst>
              <a:ext uri="{FF2B5EF4-FFF2-40B4-BE49-F238E27FC236}">
                <a16:creationId xmlns:a16="http://schemas.microsoft.com/office/drawing/2014/main" id="{A4F408EE-A294-B78A-93BA-E287D3D07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2168526"/>
            <a:ext cx="728735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3182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>
                <a:solidFill>
                  <a:srgbClr val="1A1A1A"/>
                </a:solidFill>
                <a:effectLst/>
                <a:latin typeface=""/>
              </a:rPr>
              <a:t>Multiline String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32AF3-64D8-34A3-9C76-B2946497225B}"/>
              </a:ext>
            </a:extLst>
          </p:cNvPr>
          <p:cNvSpPr txBox="1"/>
          <p:nvPr/>
        </p:nvSpPr>
        <p:spPr>
          <a:xfrm>
            <a:off x="403200" y="1520825"/>
            <a:ext cx="5795962" cy="728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String template juga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digunakan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untuk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membuat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string multi line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Kita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cukup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tambahkan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enter di text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nya</a:t>
            </a:r>
            <a:endParaRPr lang="en-ID" sz="1400" b="0" i="0" u="none" strike="noStrike" dirty="0">
              <a:solidFill>
                <a:srgbClr val="595959"/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4732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>
                <a:solidFill>
                  <a:srgbClr val="1A1A1A"/>
                </a:solidFill>
                <a:effectLst/>
                <a:latin typeface=""/>
              </a:rPr>
              <a:t>Kode : Multiline String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B7D9D8C9-A936-CE26-CCCB-0FF41E5E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520825"/>
            <a:ext cx="6877406" cy="28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7623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 err="1">
                <a:solidFill>
                  <a:srgbClr val="1A1A1A"/>
                </a:solidFill>
                <a:effectLst/>
                <a:latin typeface=""/>
              </a:rPr>
              <a:t>Tipe</a:t>
            </a:r>
            <a:r>
              <a:rPr lang="en-ID" sz="3600" b="1" i="0" u="none" strike="noStrike" dirty="0">
                <a:solidFill>
                  <a:srgbClr val="1A1A1A"/>
                </a:solidFill>
                <a:effectLst/>
                <a:latin typeface=""/>
              </a:rPr>
              <a:t> Data Array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B4054A-7C81-9A5A-0F83-90328C4CAC5A}"/>
              </a:ext>
            </a:extLst>
          </p:cNvPr>
          <p:cNvSpPr txBox="1"/>
          <p:nvPr/>
        </p:nvSpPr>
        <p:spPr>
          <a:xfrm>
            <a:off x="403200" y="1749425"/>
            <a:ext cx="5795962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Array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adalah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tipe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data yang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berisikan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kumpulan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data </a:t>
            </a: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Array di JavaScript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memiliki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sifat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dinamis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artinya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datanya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bertambah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dengan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sendirinya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saat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kita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memasukkan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data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ke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dalam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4664027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>
                <a:solidFill>
                  <a:srgbClr val="1A1A1A"/>
                </a:solidFill>
                <a:effectLst/>
                <a:latin typeface=""/>
              </a:rPr>
              <a:t>Diagram Array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0418" name="Picture 2">
            <a:extLst>
              <a:ext uri="{FF2B5EF4-FFF2-40B4-BE49-F238E27FC236}">
                <a16:creationId xmlns:a16="http://schemas.microsoft.com/office/drawing/2014/main" id="{E4AA945E-A3CE-6411-6F8F-083DDE4D0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873250"/>
            <a:ext cx="6512026" cy="15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2489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>
                <a:solidFill>
                  <a:srgbClr val="1A1A1A"/>
                </a:solidFill>
                <a:effectLst/>
                <a:latin typeface=""/>
              </a:rPr>
              <a:t>Kode: </a:t>
            </a:r>
            <a:r>
              <a:rPr lang="en-ID" sz="3600" b="1" i="0" u="none" strike="noStrike" dirty="0" err="1">
                <a:solidFill>
                  <a:srgbClr val="1A1A1A"/>
                </a:solidFill>
                <a:effectLst/>
                <a:latin typeface=""/>
              </a:rPr>
              <a:t>Membuat</a:t>
            </a:r>
            <a:r>
              <a:rPr lang="en-ID" sz="3600" b="1" i="0" u="none" strike="noStrike" dirty="0">
                <a:solidFill>
                  <a:srgbClr val="1A1A1A"/>
                </a:solidFill>
                <a:effectLst/>
                <a:latin typeface=""/>
              </a:rPr>
              <a:t> Array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2466" name="Picture 2">
            <a:extLst>
              <a:ext uri="{FF2B5EF4-FFF2-40B4-BE49-F238E27FC236}">
                <a16:creationId xmlns:a16="http://schemas.microsoft.com/office/drawing/2014/main" id="{74FB70ED-3955-F364-ED8E-4C5805FE5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520825"/>
            <a:ext cx="6902475" cy="174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600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>
                <a:solidFill>
                  <a:srgbClr val="1A1A1A"/>
                </a:solidFill>
                <a:effectLst/>
                <a:latin typeface=""/>
              </a:rPr>
              <a:t>Cara </a:t>
            </a:r>
            <a:r>
              <a:rPr lang="en-ID" sz="3600" b="1" i="0" u="none" strike="noStrike" dirty="0" err="1">
                <a:solidFill>
                  <a:srgbClr val="1A1A1A"/>
                </a:solidFill>
                <a:effectLst/>
                <a:latin typeface=""/>
              </a:rPr>
              <a:t>Kerja</a:t>
            </a:r>
            <a:r>
              <a:rPr lang="en-ID" sz="3600" b="1" i="0" u="none" strike="noStrike" dirty="0">
                <a:solidFill>
                  <a:srgbClr val="1A1A1A"/>
                </a:solidFill>
                <a:effectLst/>
                <a:latin typeface=""/>
              </a:rPr>
              <a:t> Array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CEEB14-7EEA-6E47-BD57-BF8A41C101B6}"/>
              </a:ext>
            </a:extLst>
          </p:cNvPr>
          <p:cNvSpPr txBox="1"/>
          <p:nvPr/>
        </p:nvSpPr>
        <p:spPr>
          <a:xfrm>
            <a:off x="403200" y="1520825"/>
            <a:ext cx="5795962" cy="1870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Setiap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data di Array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akan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disimpan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dalam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posisi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berurutan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dimana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urutan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pertama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dimulai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dari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nomor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0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Setiap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kita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menambah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data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ke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Array,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otomatis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data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akan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disimpan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di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urutan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terakhir</a:t>
            </a:r>
            <a:endParaRPr lang="en-ID" sz="1400" b="0" i="0" u="none" strike="noStrike" dirty="0">
              <a:solidFill>
                <a:srgbClr val="595959"/>
              </a:solidFill>
              <a:effectLst/>
              <a:latin typeface="Lato" panose="020F0502020204030203" pitchFamily="34" charset="0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Urutan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di Array,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kita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sebut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dengan</a:t>
            </a:r>
            <a:r>
              <a:rPr lang="en-ID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index</a:t>
            </a:r>
          </a:p>
        </p:txBody>
      </p:sp>
    </p:spTree>
    <p:extLst>
      <p:ext uri="{BB962C8B-B14F-4D97-AF65-F5344CB8AC3E}">
        <p14:creationId xmlns:p14="http://schemas.microsoft.com/office/powerpoint/2010/main" val="1289135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74378"/>
            <a:ext cx="5187372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accent4">
                    <a:lumMod val="25000"/>
                  </a:schemeClr>
                </a:solidFill>
              </a:rPr>
              <a:t>Javascript</a:t>
            </a:r>
            <a:r>
              <a:rPr lang="en-US" sz="3600" dirty="0">
                <a:solidFill>
                  <a:schemeClr val="accent4">
                    <a:lumMod val="25000"/>
                  </a:schemeClr>
                </a:solidFill>
              </a:rPr>
              <a:t> di Server</a:t>
            </a:r>
            <a:endParaRPr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DC9874-3C63-3786-4F6C-DC2C3CA34B2E}"/>
              </a:ext>
            </a:extLst>
          </p:cNvPr>
          <p:cNvSpPr txBox="1"/>
          <p:nvPr/>
        </p:nvSpPr>
        <p:spPr>
          <a:xfrm>
            <a:off x="403200" y="1223778"/>
            <a:ext cx="8116324" cy="2251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Awalnya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JavaScript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memang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kebanyakan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di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gunakan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untuk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berjalan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di client side (Browser)</a:t>
            </a:r>
          </a:p>
          <a:p>
            <a:pPr marL="171450" indent="-1714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Namun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akhir-akhir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ini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semenjak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keluar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teknologi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NodeJS yang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bisa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digunakan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untuk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menjalankan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b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</a:b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JavaScript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tanpa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browser,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sekarang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akhirnya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JavaScript juga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banyak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digunakan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untuk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membuat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aplikasi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di Server</a:t>
            </a:r>
          </a:p>
          <a:p>
            <a:pPr marL="171450" indent="-171450" rtl="0" fontAlgn="base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Karena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ini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akhirnya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sekarang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JavaScript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dikenal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dengan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bahasa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pemrograman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b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</a:b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FullStack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(Backend dan Frontend)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karena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bisa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digunakan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untuk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membuat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aplikasi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b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</a:b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Backend dan </a:t>
            </a:r>
            <a:r>
              <a:rPr lang="en-ID" sz="1200" b="0" i="0" u="none" strike="noStrike" dirty="0" err="1">
                <a:solidFill>
                  <a:schemeClr val="tx1"/>
                </a:solidFill>
                <a:effectLst/>
                <a:latin typeface=""/>
              </a:rPr>
              <a:t>aplikasi</a:t>
            </a:r>
            <a:r>
              <a:rPr lang="en-ID" sz="1200" b="0" i="0" u="none" strike="noStrike" dirty="0">
                <a:solidFill>
                  <a:schemeClr val="tx1"/>
                </a:solidFill>
                <a:effectLst/>
                <a:latin typeface=""/>
              </a:rPr>
              <a:t> Frontend</a:t>
            </a:r>
          </a:p>
        </p:txBody>
      </p:sp>
    </p:spTree>
    <p:extLst>
      <p:ext uri="{BB962C8B-B14F-4D97-AF65-F5344CB8AC3E}">
        <p14:creationId xmlns:p14="http://schemas.microsoft.com/office/powerpoint/2010/main" val="684204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>
                <a:solidFill>
                  <a:srgbClr val="1A1A1A"/>
                </a:solidFill>
                <a:effectLst/>
                <a:latin typeface=""/>
              </a:rPr>
              <a:t>Cara </a:t>
            </a:r>
            <a:r>
              <a:rPr lang="en-ID" sz="3600" b="1" i="0" u="none" strike="noStrike" dirty="0" err="1">
                <a:solidFill>
                  <a:srgbClr val="1A1A1A"/>
                </a:solidFill>
                <a:effectLst/>
                <a:latin typeface=""/>
              </a:rPr>
              <a:t>Kerja</a:t>
            </a:r>
            <a:r>
              <a:rPr lang="en-ID" sz="3600" b="1" i="0" u="none" strike="noStrike" dirty="0">
                <a:solidFill>
                  <a:srgbClr val="1A1A1A"/>
                </a:solidFill>
                <a:effectLst/>
                <a:latin typeface=""/>
              </a:rPr>
              <a:t> Array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4514" name="Picture 2">
            <a:extLst>
              <a:ext uri="{FF2B5EF4-FFF2-40B4-BE49-F238E27FC236}">
                <a16:creationId xmlns:a16="http://schemas.microsoft.com/office/drawing/2014/main" id="{8EE2417F-3093-ACD9-3681-B11AF8B2E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520826"/>
            <a:ext cx="6887583" cy="26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602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>
                <a:solidFill>
                  <a:srgbClr val="1A1A1A"/>
                </a:solidFill>
                <a:effectLst/>
                <a:latin typeface=""/>
              </a:rPr>
              <a:t>Kode: </a:t>
            </a:r>
            <a:r>
              <a:rPr lang="en-ID" sz="3600" b="1" i="0" u="none" strike="noStrike" dirty="0" err="1">
                <a:solidFill>
                  <a:srgbClr val="1A1A1A"/>
                </a:solidFill>
                <a:effectLst/>
                <a:latin typeface=""/>
              </a:rPr>
              <a:t>Menambah</a:t>
            </a:r>
            <a:r>
              <a:rPr lang="en-ID" sz="3600" b="1" i="0" u="none" strike="noStrike" dirty="0">
                <a:solidFill>
                  <a:srgbClr val="1A1A1A"/>
                </a:solidFill>
                <a:effectLst/>
                <a:latin typeface=""/>
              </a:rPr>
              <a:t> Array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388D5A60-72C3-5FC3-8CB7-0BFD18558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543051"/>
            <a:ext cx="7016775" cy="225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6119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 err="1">
                <a:solidFill>
                  <a:srgbClr val="1A1A1A"/>
                </a:solidFill>
                <a:effectLst/>
                <a:latin typeface=""/>
              </a:rPr>
              <a:t>Operasi</a:t>
            </a:r>
            <a:r>
              <a:rPr lang="en-ID" sz="3600" b="1" i="0" u="none" strike="noStrike" dirty="0">
                <a:solidFill>
                  <a:srgbClr val="1A1A1A"/>
                </a:solidFill>
                <a:effectLst/>
                <a:latin typeface=""/>
              </a:rPr>
              <a:t> </a:t>
            </a:r>
            <a:r>
              <a:rPr lang="en-ID" sz="3600" b="1" i="0" u="none" strike="noStrike" dirty="0" err="1">
                <a:solidFill>
                  <a:srgbClr val="1A1A1A"/>
                </a:solidFill>
                <a:effectLst/>
                <a:latin typeface=""/>
              </a:rPr>
              <a:t>Dalam</a:t>
            </a:r>
            <a:r>
              <a:rPr lang="en-ID" sz="3600" b="1" i="0" u="none" strike="noStrike" dirty="0">
                <a:solidFill>
                  <a:srgbClr val="1A1A1A"/>
                </a:solidFill>
                <a:effectLst/>
                <a:latin typeface=""/>
              </a:rPr>
              <a:t> Array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3B7B9BA-0FBD-B392-588A-F7E08A152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752258"/>
              </p:ext>
            </p:extLst>
          </p:nvPr>
        </p:nvGraphicFramePr>
        <p:xfrm>
          <a:off x="403200" y="1536858"/>
          <a:ext cx="7239000" cy="2636520"/>
        </p:xfrm>
        <a:graphic>
          <a:graphicData uri="http://schemas.openxmlformats.org/drawingml/2006/table">
            <a:tbl>
              <a:tblPr/>
              <a:tblGrid>
                <a:gridCol w="3619500">
                  <a:extLst>
                    <a:ext uri="{9D8B030D-6E8A-4147-A177-3AD203B41FA5}">
                      <a16:colId xmlns:a16="http://schemas.microsoft.com/office/drawing/2014/main" val="346718883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12521668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Operasi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Keterangan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31971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array.push(value)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Menambah data ke Array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85126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array.length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Untuk mendapatkan panjang Array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80402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array[index]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Mendapat data di posisi index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079828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array[index] = value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Mengubah data di posisi index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5332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delete array[index]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Menghapus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data di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posisi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index,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namun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index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tidak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bergeser</a:t>
                      </a:r>
                      <a:endParaRPr lang="en-ID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807735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01550110-9550-3448-F6BF-26081E059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367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396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>
                <a:solidFill>
                  <a:srgbClr val="1A1A1A"/>
                </a:solidFill>
                <a:effectLst/>
                <a:latin typeface=""/>
              </a:rPr>
              <a:t>Kode: </a:t>
            </a:r>
            <a:r>
              <a:rPr lang="en-ID" sz="3600" b="1" i="0" u="none" strike="noStrike" dirty="0" err="1">
                <a:solidFill>
                  <a:srgbClr val="1A1A1A"/>
                </a:solidFill>
                <a:effectLst/>
                <a:latin typeface=""/>
              </a:rPr>
              <a:t>Operasi</a:t>
            </a:r>
            <a:r>
              <a:rPr lang="en-ID" sz="3600" b="1" i="0" u="none" strike="noStrike" dirty="0">
                <a:solidFill>
                  <a:srgbClr val="1A1A1A"/>
                </a:solidFill>
                <a:effectLst/>
                <a:latin typeface=""/>
              </a:rPr>
              <a:t> </a:t>
            </a:r>
            <a:r>
              <a:rPr lang="en-ID" sz="3600" b="1" i="0" u="none" strike="noStrike" dirty="0" err="1">
                <a:solidFill>
                  <a:srgbClr val="1A1A1A"/>
                </a:solidFill>
                <a:effectLst/>
                <a:latin typeface=""/>
              </a:rPr>
              <a:t>Dalam</a:t>
            </a:r>
            <a:r>
              <a:rPr lang="en-ID" sz="3600" b="1" i="0" u="none" strike="noStrike" dirty="0">
                <a:solidFill>
                  <a:srgbClr val="1A1A1A"/>
                </a:solidFill>
                <a:effectLst/>
                <a:latin typeface=""/>
              </a:rPr>
              <a:t> Array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0660" name="Picture 4">
            <a:extLst>
              <a:ext uri="{FF2B5EF4-FFF2-40B4-BE49-F238E27FC236}">
                <a16:creationId xmlns:a16="http://schemas.microsoft.com/office/drawing/2014/main" id="{42DB7A4A-5BB4-89E3-FFD3-2225293D4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913732"/>
            <a:ext cx="6952789" cy="250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4677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 err="1">
                <a:solidFill>
                  <a:srgbClr val="1A1A1A"/>
                </a:solidFill>
                <a:effectLst/>
                <a:latin typeface=""/>
              </a:rPr>
              <a:t>Perlu</a:t>
            </a:r>
            <a:r>
              <a:rPr lang="en-ID" sz="3600" b="1" i="0" u="none" strike="noStrike" dirty="0">
                <a:solidFill>
                  <a:srgbClr val="1A1A1A"/>
                </a:solidFill>
                <a:effectLst/>
                <a:latin typeface=""/>
              </a:rPr>
              <a:t> </a:t>
            </a:r>
            <a:r>
              <a:rPr lang="en-ID" sz="3600" b="1" i="0" u="none" strike="noStrike" dirty="0" err="1">
                <a:solidFill>
                  <a:srgbClr val="1A1A1A"/>
                </a:solidFill>
                <a:effectLst/>
                <a:latin typeface=""/>
              </a:rPr>
              <a:t>Diingat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549E93-4442-991E-9494-C376914FF217}"/>
              </a:ext>
            </a:extLst>
          </p:cNvPr>
          <p:cNvSpPr txBox="1"/>
          <p:nvPr/>
        </p:nvSpPr>
        <p:spPr>
          <a:xfrm>
            <a:off x="403200" y="1749425"/>
            <a:ext cx="5795962" cy="154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Data di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dalam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Array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tidak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ada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batasannya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harus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data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apa</a:t>
            </a:r>
            <a:endParaRPr lang="en-ID" sz="1400" b="0" i="0" u="none" strike="noStrike" dirty="0">
              <a:solidFill>
                <a:schemeClr val="tx1"/>
              </a:solidFill>
              <a:effectLst/>
              <a:latin typeface="Lato" panose="020F0502020204030203" pitchFamily="34" charset="0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Jadi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kita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memasukkan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data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apapun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ke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dalam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Array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Bahkan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kita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juga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memasukkan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Array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ke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dalam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Array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jika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kita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mau</a:t>
            </a:r>
            <a:endParaRPr lang="en-ID" sz="1400" b="0" i="0" u="none" strike="noStrike" dirty="0">
              <a:solidFill>
                <a:schemeClr val="tx1"/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6721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 err="1">
                <a:solidFill>
                  <a:srgbClr val="1A1A1A"/>
                </a:solidFill>
                <a:effectLst/>
                <a:latin typeface=""/>
              </a:rPr>
              <a:t>Tipe</a:t>
            </a:r>
            <a:r>
              <a:rPr lang="en-ID" sz="3600" b="1" i="0" u="none" strike="noStrike" dirty="0">
                <a:solidFill>
                  <a:srgbClr val="1A1A1A"/>
                </a:solidFill>
                <a:effectLst/>
                <a:latin typeface=""/>
              </a:rPr>
              <a:t> Data Object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549E93-4442-991E-9494-C376914FF217}"/>
              </a:ext>
            </a:extLst>
          </p:cNvPr>
          <p:cNvSpPr txBox="1"/>
          <p:nvPr/>
        </p:nvSpPr>
        <p:spPr>
          <a:xfrm>
            <a:off x="403200" y="1520825"/>
            <a:ext cx="5795962" cy="3071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Tipe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data object </a:t>
            </a: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adalah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tipe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data yang </a:t>
            </a: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mirip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dengan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tipe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data Array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Yang </a:t>
            </a: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membedakan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adalah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index pada </a:t>
            </a: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tipe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data object </a:t>
            </a: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menggunakan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string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Index di object </a:t>
            </a: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biasanya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disebut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attributes </a:t>
            </a: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atau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properties, </a:t>
            </a: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bukan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index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ID" sz="1400" b="0" i="0" u="none" strike="noStrike" dirty="0">
              <a:solidFill>
                <a:schemeClr val="tx1"/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082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>
                <a:solidFill>
                  <a:srgbClr val="1A1A1A"/>
                </a:solidFill>
                <a:effectLst/>
                <a:latin typeface=""/>
              </a:rPr>
              <a:t>Kode: </a:t>
            </a:r>
            <a:r>
              <a:rPr lang="en-ID" sz="3600" b="1" i="0" u="none" strike="noStrike" dirty="0" err="1">
                <a:solidFill>
                  <a:srgbClr val="1A1A1A"/>
                </a:solidFill>
                <a:effectLst/>
                <a:latin typeface=""/>
              </a:rPr>
              <a:t>Membuat</a:t>
            </a:r>
            <a:r>
              <a:rPr lang="en-ID" sz="3600" b="1" i="0" u="none" strike="noStrike" dirty="0">
                <a:solidFill>
                  <a:srgbClr val="1A1A1A"/>
                </a:solidFill>
                <a:effectLst/>
                <a:latin typeface=""/>
              </a:rPr>
              <a:t> Object </a:t>
            </a:r>
            <a:r>
              <a:rPr lang="en-ID" sz="3600" b="1" i="0" u="none" strike="noStrike" dirty="0" err="1">
                <a:solidFill>
                  <a:srgbClr val="1A1A1A"/>
                </a:solidFill>
                <a:effectLst/>
                <a:latin typeface=""/>
              </a:rPr>
              <a:t>Kosong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3730" name="Picture 2">
            <a:extLst>
              <a:ext uri="{FF2B5EF4-FFF2-40B4-BE49-F238E27FC236}">
                <a16:creationId xmlns:a16="http://schemas.microsoft.com/office/drawing/2014/main" id="{A263F101-D7AC-626C-6FDB-A55BFF283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2049463"/>
            <a:ext cx="7305335" cy="164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7040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3600" b="1" i="0" u="none" strike="noStrike" dirty="0">
                <a:solidFill>
                  <a:srgbClr val="1A1A1A"/>
                </a:solidFill>
                <a:effectLst/>
                <a:latin typeface=""/>
              </a:rPr>
              <a:t>Kode: </a:t>
            </a:r>
            <a:r>
              <a:rPr lang="en-ID" sz="3600" b="1" i="0" u="none" strike="noStrike" dirty="0" err="1">
                <a:solidFill>
                  <a:srgbClr val="1A1A1A"/>
                </a:solidFill>
                <a:effectLst/>
                <a:latin typeface=""/>
              </a:rPr>
              <a:t>Mengubah</a:t>
            </a:r>
            <a:r>
              <a:rPr lang="en-ID" sz="3600" b="1" i="0" u="none" strike="noStrike" dirty="0">
                <a:solidFill>
                  <a:srgbClr val="1A1A1A"/>
                </a:solidFill>
                <a:effectLst/>
                <a:latin typeface=""/>
              </a:rPr>
              <a:t> Property di object</a:t>
            </a:r>
            <a:endParaRPr lang="en-US" sz="36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5778" name="Picture 2">
            <a:extLst>
              <a:ext uri="{FF2B5EF4-FFF2-40B4-BE49-F238E27FC236}">
                <a16:creationId xmlns:a16="http://schemas.microsoft.com/office/drawing/2014/main" id="{504D36C1-50C1-E922-CF53-94B348ED9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978025"/>
            <a:ext cx="5875680" cy="271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9382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</a:t>
            </a:r>
            <a:r>
              <a:rPr lang="en-ID" sz="2800" dirty="0" err="1">
                <a:solidFill>
                  <a:srgbClr val="1A1A1A"/>
                </a:solidFill>
                <a:latin typeface=""/>
              </a:rPr>
              <a:t>M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embuat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Object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dengan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Properties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7826" name="Picture 2">
            <a:extLst>
              <a:ext uri="{FF2B5EF4-FFF2-40B4-BE49-F238E27FC236}">
                <a16:creationId xmlns:a16="http://schemas.microsoft.com/office/drawing/2014/main" id="{EDC1E045-D204-5A93-DFBD-0A96519B1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978025"/>
            <a:ext cx="6932310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1700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</a:t>
            </a:r>
            <a:r>
              <a:rPr lang="en-ID" sz="2800" dirty="0" err="1">
                <a:solidFill>
                  <a:srgbClr val="1A1A1A"/>
                </a:solidFill>
                <a:latin typeface=""/>
              </a:rPr>
              <a:t>Mengakses</a:t>
            </a:r>
            <a:r>
              <a:rPr lang="en-ID" sz="2800" dirty="0">
                <a:solidFill>
                  <a:srgbClr val="1A1A1A"/>
                </a:solidFill>
                <a:latin typeface=""/>
              </a:rPr>
              <a:t> Property Object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9874" name="Picture 2">
            <a:extLst>
              <a:ext uri="{FF2B5EF4-FFF2-40B4-BE49-F238E27FC236}">
                <a16:creationId xmlns:a16="http://schemas.microsoft.com/office/drawing/2014/main" id="{53282FD3-BA8A-7404-1F1E-36D48CFD1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916114"/>
            <a:ext cx="7012049" cy="247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200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74378"/>
            <a:ext cx="5778144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accent4">
                    <a:lumMod val="25000"/>
                  </a:schemeClr>
                </a:solidFill>
              </a:rPr>
              <a:t>Mengapa</a:t>
            </a:r>
            <a:r>
              <a:rPr lang="en-US" sz="3600" dirty="0">
                <a:solidFill>
                  <a:schemeClr val="accent4">
                    <a:lumMod val="2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4">
                    <a:lumMod val="25000"/>
                  </a:schemeClr>
                </a:solidFill>
              </a:rPr>
              <a:t>Javascript</a:t>
            </a:r>
            <a:r>
              <a:rPr lang="en-US" sz="3600" dirty="0">
                <a:solidFill>
                  <a:schemeClr val="accent4">
                    <a:lumMod val="25000"/>
                  </a:schemeClr>
                </a:solidFill>
              </a:rPr>
              <a:t>?</a:t>
            </a:r>
            <a:endParaRPr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843164-F054-E7D7-5C29-632C95D6F669}"/>
              </a:ext>
            </a:extLst>
          </p:cNvPr>
          <p:cNvSpPr txBox="1"/>
          <p:nvPr/>
        </p:nvSpPr>
        <p:spPr>
          <a:xfrm>
            <a:off x="520860" y="1446837"/>
            <a:ext cx="7172292" cy="2776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ID" sz="1800" dirty="0" err="1"/>
              <a:t>Mendukung</a:t>
            </a:r>
            <a:r>
              <a:rPr lang="en-ID" sz="1800" dirty="0"/>
              <a:t> </a:t>
            </a:r>
            <a:r>
              <a:rPr lang="en-ID" sz="1800" dirty="0" err="1"/>
              <a:t>berbagai</a:t>
            </a:r>
            <a:r>
              <a:rPr lang="en-ID" sz="1800" dirty="0"/>
              <a:t> framework dan library (React, Angular, </a:t>
            </a:r>
            <a:r>
              <a:rPr lang="en-ID" sz="1800" dirty="0" err="1"/>
              <a:t>Vue.js</a:t>
            </a:r>
            <a:r>
              <a:rPr lang="en-ID" sz="1800" dirty="0"/>
              <a:t>)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ID" sz="1800" dirty="0"/>
              <a:t>Banyak </a:t>
            </a:r>
            <a:r>
              <a:rPr lang="en-ID" sz="1800" dirty="0" err="1"/>
              <a:t>digunakan</a:t>
            </a:r>
            <a:r>
              <a:rPr lang="en-ID" sz="1800" dirty="0"/>
              <a:t> dan </a:t>
            </a:r>
            <a:r>
              <a:rPr lang="en-ID" sz="1800" dirty="0" err="1"/>
              <a:t>permintaan</a:t>
            </a:r>
            <a:r>
              <a:rPr lang="en-ID" sz="1800" dirty="0"/>
              <a:t> </a:t>
            </a:r>
            <a:r>
              <a:rPr lang="en-ID" sz="1800" dirty="0" err="1"/>
              <a:t>tinggi</a:t>
            </a:r>
            <a:r>
              <a:rPr lang="en-ID" sz="1800" dirty="0"/>
              <a:t> di industry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ID" sz="1800" dirty="0" err="1"/>
              <a:t>Komunitas</a:t>
            </a:r>
            <a:r>
              <a:rPr lang="en-ID" sz="1800" dirty="0"/>
              <a:t> yang </a:t>
            </a:r>
            <a:r>
              <a:rPr lang="en-ID" sz="1800" dirty="0" err="1"/>
              <a:t>besar</a:t>
            </a:r>
            <a:r>
              <a:rPr lang="en-ID" sz="1800" dirty="0"/>
              <a:t> dan </a:t>
            </a:r>
            <a:r>
              <a:rPr lang="en-ID" sz="1800" dirty="0" err="1"/>
              <a:t>aktif</a:t>
            </a:r>
            <a:endParaRPr lang="en-ID" sz="1800" dirty="0"/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ID" sz="1800" dirty="0" err="1"/>
              <a:t>Fleksibel</a:t>
            </a:r>
            <a:r>
              <a:rPr lang="en-ID" sz="1800" dirty="0"/>
              <a:t> dan </a:t>
            </a:r>
            <a:r>
              <a:rPr lang="en-ID" sz="1800" dirty="0" err="1"/>
              <a:t>mudah</a:t>
            </a:r>
            <a:r>
              <a:rPr lang="en-ID" sz="1800" dirty="0"/>
              <a:t> </a:t>
            </a:r>
            <a:r>
              <a:rPr lang="en-ID" sz="1800" dirty="0" err="1"/>
              <a:t>dipelajari</a:t>
            </a:r>
            <a:endParaRPr lang="en-ID" sz="1800" b="0" dirty="0">
              <a:solidFill>
                <a:schemeClr val="accent4">
                  <a:lumMod val="25000"/>
                </a:schemeClr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0194687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If Expression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217E4F-5965-26C3-F1ED-6D81A5704E42}"/>
              </a:ext>
            </a:extLst>
          </p:cNvPr>
          <p:cNvSpPr txBox="1"/>
          <p:nvPr/>
        </p:nvSpPr>
        <p:spPr>
          <a:xfrm>
            <a:off x="403200" y="1290657"/>
            <a:ext cx="5795962" cy="1873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Dalam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JavaScript, if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adalah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salah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satu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kata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kunci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yang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digunakan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untuk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percabangan</a:t>
            </a:r>
            <a:endParaRPr lang="en-ID" sz="1400" b="0" i="0" u="none" strike="noStrike" dirty="0">
              <a:solidFill>
                <a:schemeClr val="tx1"/>
              </a:solidFill>
              <a:effectLst/>
              <a:latin typeface="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Percabangan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artinya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bisa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mengeksekusi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kode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program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tertentu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ketika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suatu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kondisi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terpenuhi</a:t>
            </a:r>
            <a:endParaRPr lang="en-ID" sz="1400" b="0" i="0" u="none" strike="noStrike" dirty="0">
              <a:solidFill>
                <a:schemeClr val="tx1"/>
              </a:solidFill>
              <a:effectLst/>
              <a:latin typeface="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Hampir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di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semua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bahasa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pemrograman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mendukung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if expression</a:t>
            </a:r>
          </a:p>
        </p:txBody>
      </p:sp>
    </p:spTree>
    <p:extLst>
      <p:ext uri="{BB962C8B-B14F-4D97-AF65-F5344CB8AC3E}">
        <p14:creationId xmlns:p14="http://schemas.microsoft.com/office/powerpoint/2010/main" val="8979380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</a:t>
            </a:r>
            <a:r>
              <a:rPr lang="en-ID" sz="2800" dirty="0">
                <a:solidFill>
                  <a:srgbClr val="1A1A1A"/>
                </a:solidFill>
                <a:latin typeface=""/>
              </a:rPr>
              <a:t>If Expression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2946" name="Picture 2">
            <a:extLst>
              <a:ext uri="{FF2B5EF4-FFF2-40B4-BE49-F238E27FC236}">
                <a16:creationId xmlns:a16="http://schemas.microsoft.com/office/drawing/2014/main" id="{13D70352-434E-AC4B-60CD-ED6EF44DA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749425"/>
            <a:ext cx="7069108" cy="18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6141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dirty="0">
                <a:solidFill>
                  <a:srgbClr val="1A1A1A"/>
                </a:solidFill>
                <a:latin typeface=""/>
              </a:rPr>
              <a:t>Else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Expression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217E4F-5965-26C3-F1ED-6D81A5704E42}"/>
              </a:ext>
            </a:extLst>
          </p:cNvPr>
          <p:cNvSpPr txBox="1"/>
          <p:nvPr/>
        </p:nvSpPr>
        <p:spPr>
          <a:xfrm>
            <a:off x="403200" y="1290657"/>
            <a:ext cx="5795962" cy="1904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Blok if </a:t>
            </a: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akan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dieksekusi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ketika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kondisi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if </a:t>
            </a: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bernilai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true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Kadang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kita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ingin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melakukan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eksekusi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program </a:t>
            </a: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tertentu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jika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kondisi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if </a:t>
            </a: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bernilai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false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Hal </a:t>
            </a: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ini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dilakukan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8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menggunakan</a:t>
            </a:r>
            <a:r>
              <a:rPr lang="en-ID" sz="18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else expression</a:t>
            </a:r>
          </a:p>
        </p:txBody>
      </p:sp>
    </p:spTree>
    <p:extLst>
      <p:ext uri="{BB962C8B-B14F-4D97-AF65-F5344CB8AC3E}">
        <p14:creationId xmlns:p14="http://schemas.microsoft.com/office/powerpoint/2010/main" val="13812262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</a:t>
            </a:r>
            <a:r>
              <a:rPr lang="en-ID" sz="2800" dirty="0">
                <a:solidFill>
                  <a:srgbClr val="1A1A1A"/>
                </a:solidFill>
                <a:latin typeface=""/>
              </a:rPr>
              <a:t>Else Expression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4994" name="Picture 2">
            <a:extLst>
              <a:ext uri="{FF2B5EF4-FFF2-40B4-BE49-F238E27FC236}">
                <a16:creationId xmlns:a16="http://schemas.microsoft.com/office/drawing/2014/main" id="{03C78D3F-B179-BB34-BA3A-8DF21283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520825"/>
            <a:ext cx="6908288" cy="190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7567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</a:t>
            </a:r>
            <a:r>
              <a:rPr lang="en-ID" sz="2800" dirty="0">
                <a:solidFill>
                  <a:srgbClr val="1A1A1A"/>
                </a:solidFill>
                <a:latin typeface=""/>
              </a:rPr>
              <a:t>Else Expression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4994" name="Picture 2">
            <a:extLst>
              <a:ext uri="{FF2B5EF4-FFF2-40B4-BE49-F238E27FC236}">
                <a16:creationId xmlns:a16="http://schemas.microsoft.com/office/drawing/2014/main" id="{03C78D3F-B179-BB34-BA3A-8DF21283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520825"/>
            <a:ext cx="6908288" cy="190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4276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dirty="0">
                <a:solidFill>
                  <a:srgbClr val="1A1A1A"/>
                </a:solidFill>
                <a:latin typeface=""/>
              </a:rPr>
              <a:t>Else If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Expression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217E4F-5965-26C3-F1ED-6D81A5704E42}"/>
              </a:ext>
            </a:extLst>
          </p:cNvPr>
          <p:cNvSpPr txBox="1"/>
          <p:nvPr/>
        </p:nvSpPr>
        <p:spPr>
          <a:xfrm>
            <a:off x="403200" y="1290657"/>
            <a:ext cx="5795962" cy="1904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Kadang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dalam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If,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kita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butuh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membuat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beberapa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kondisi</a:t>
            </a:r>
            <a:endParaRPr lang="en-ID" sz="1800" b="0" i="0" u="none" strike="noStrike" dirty="0">
              <a:solidFill>
                <a:srgbClr val="595959"/>
              </a:solidFill>
              <a:effectLst/>
              <a:latin typeface="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Kasus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seperti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ini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, di JavaScript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kita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bisa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</a:t>
            </a:r>
            <a:r>
              <a:rPr lang="en-ID" sz="1800" b="0" i="0" u="none" strike="noStrike" dirty="0" err="1">
                <a:solidFill>
                  <a:srgbClr val="595959"/>
                </a:solidFill>
                <a:effectLst/>
                <a:latin typeface=""/>
              </a:rPr>
              <a:t>menggunakan</a:t>
            </a:r>
            <a:r>
              <a:rPr lang="en-ID" sz="1800" b="0" i="0" u="none" strike="noStrike" dirty="0">
                <a:solidFill>
                  <a:srgbClr val="595959"/>
                </a:solidFill>
                <a:effectLst/>
                <a:latin typeface=""/>
              </a:rPr>
              <a:t> Else If expression</a:t>
            </a:r>
          </a:p>
        </p:txBody>
      </p:sp>
    </p:spTree>
    <p:extLst>
      <p:ext uri="{BB962C8B-B14F-4D97-AF65-F5344CB8AC3E}">
        <p14:creationId xmlns:p14="http://schemas.microsoft.com/office/powerpoint/2010/main" val="7736262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</a:t>
            </a:r>
            <a:r>
              <a:rPr lang="en-ID" sz="2800" dirty="0">
                <a:solidFill>
                  <a:srgbClr val="1A1A1A"/>
                </a:solidFill>
                <a:latin typeface=""/>
              </a:rPr>
              <a:t>Else If Expression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8E6432E1-0342-0128-1C4B-0C481414F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381592"/>
            <a:ext cx="6623485" cy="238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4210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Popup (Alert, Prompt dan Confirm)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C8AF52-889E-D7F1-35D7-92FF29E390E4}"/>
              </a:ext>
            </a:extLst>
          </p:cNvPr>
          <p:cNvSpPr txBox="1"/>
          <p:nvPr/>
        </p:nvSpPr>
        <p:spPr>
          <a:xfrm>
            <a:off x="403200" y="1749425"/>
            <a:ext cx="5795962" cy="2519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JavaScript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memiliki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fitur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yang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bernama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alert, prompt dan confirm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Alert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digunakan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untuk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memberi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peringatan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berupa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popup text di browser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Prompt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digunakan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untuk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meminta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input string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dari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pengguna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browser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dalam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bentuk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popup input text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Sedangkan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confirm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digunakan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untuk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meminta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input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boolean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dari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pengguna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browser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dalam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bentuk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popup input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pilihan</a:t>
            </a:r>
            <a:endParaRPr lang="en-ID" sz="1400" b="0" i="0" u="none" strike="noStrike" dirty="0">
              <a:solidFill>
                <a:schemeClr val="tx1"/>
              </a:solidFill>
              <a:effectLst/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6844136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</a:t>
            </a:r>
            <a:r>
              <a:rPr lang="en-ID" sz="2800" dirty="0">
                <a:solidFill>
                  <a:srgbClr val="1A1A1A"/>
                </a:solidFill>
                <a:latin typeface=""/>
              </a:rPr>
              <a:t>Alert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0114" name="Picture 2">
            <a:extLst>
              <a:ext uri="{FF2B5EF4-FFF2-40B4-BE49-F238E27FC236}">
                <a16:creationId xmlns:a16="http://schemas.microsoft.com/office/drawing/2014/main" id="{6CDDDD1E-4138-4E4A-6265-AB05F15CA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370807"/>
            <a:ext cx="6832321" cy="179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3636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Hasil: </a:t>
            </a:r>
            <a:r>
              <a:rPr lang="en-ID" sz="2800" dirty="0">
                <a:solidFill>
                  <a:srgbClr val="1A1A1A"/>
                </a:solidFill>
                <a:latin typeface=""/>
              </a:rPr>
              <a:t>Alert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2162" name="Picture 2">
            <a:extLst>
              <a:ext uri="{FF2B5EF4-FFF2-40B4-BE49-F238E27FC236}">
                <a16:creationId xmlns:a16="http://schemas.microsoft.com/office/drawing/2014/main" id="{F3F13E54-389B-4D20-CCFC-F8EA8C60D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520825"/>
            <a:ext cx="6950126" cy="257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159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74378"/>
            <a:ext cx="5778144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accent4">
                    <a:lumMod val="25000"/>
                  </a:schemeClr>
                </a:solidFill>
              </a:rPr>
              <a:t>Javascript</a:t>
            </a:r>
            <a:r>
              <a:rPr lang="en-US" sz="3600" dirty="0">
                <a:solidFill>
                  <a:schemeClr val="accent4">
                    <a:lumMod val="25000"/>
                  </a:schemeClr>
                </a:solidFill>
              </a:rPr>
              <a:t> vs Java</a:t>
            </a:r>
            <a:endParaRPr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843164-F054-E7D7-5C29-632C95D6F669}"/>
              </a:ext>
            </a:extLst>
          </p:cNvPr>
          <p:cNvSpPr txBox="1"/>
          <p:nvPr/>
        </p:nvSpPr>
        <p:spPr>
          <a:xfrm>
            <a:off x="520860" y="1446837"/>
            <a:ext cx="7172292" cy="2519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Beberapa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orang yang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baru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terjun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kedunia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programming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sering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salah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tentang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JavaScript dan Java. Ada yang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mengira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bahwa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Java dan JavaScript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adalah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bahasa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pemrograman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yang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sama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padahal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itu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berbeda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.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Java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adalah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bahasa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pemrograman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lain,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tidak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ada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hubungannya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dengan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JavaScript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Walaupun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namanya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ada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kata “Java”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nya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tapi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dua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bahasa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pemrograman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ini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benar-benar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berbeda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tidak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ada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hubungannya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sama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sekali</a:t>
            </a:r>
            <a:endParaRPr lang="en-ID" b="0" i="0" u="none" strike="noStrike" dirty="0">
              <a:solidFill>
                <a:schemeClr val="tx1"/>
              </a:solidFill>
              <a:effectLst/>
              <a:latin typeface="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ID" b="0" dirty="0">
              <a:solidFill>
                <a:schemeClr val="tx1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559335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</a:t>
            </a:r>
            <a:r>
              <a:rPr lang="en-ID" sz="2800" dirty="0">
                <a:solidFill>
                  <a:srgbClr val="1A1A1A"/>
                </a:solidFill>
                <a:latin typeface=""/>
              </a:rPr>
              <a:t>Prompt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4210" name="Picture 2">
            <a:extLst>
              <a:ext uri="{FF2B5EF4-FFF2-40B4-BE49-F238E27FC236}">
                <a16:creationId xmlns:a16="http://schemas.microsoft.com/office/drawing/2014/main" id="{E19E8F94-EEAD-BB72-6BF5-DC7610EF7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520825"/>
            <a:ext cx="6735740" cy="115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2792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Hasil: </a:t>
            </a:r>
            <a:r>
              <a:rPr lang="en-ID" sz="2800" dirty="0">
                <a:solidFill>
                  <a:srgbClr val="1A1A1A"/>
                </a:solidFill>
                <a:latin typeface=""/>
              </a:rPr>
              <a:t>Prompt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6260" name="Picture 4">
            <a:extLst>
              <a:ext uri="{FF2B5EF4-FFF2-40B4-BE49-F238E27FC236}">
                <a16:creationId xmlns:a16="http://schemas.microsoft.com/office/drawing/2014/main" id="{1B731591-3866-0A27-D94E-E6EDF37F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171576"/>
            <a:ext cx="6386792" cy="253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7199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Confirm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8306" name="Picture 2">
            <a:extLst>
              <a:ext uri="{FF2B5EF4-FFF2-40B4-BE49-F238E27FC236}">
                <a16:creationId xmlns:a16="http://schemas.microsoft.com/office/drawing/2014/main" id="{74A2AE3E-AD8C-FA10-3E4A-0893BFB47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520825"/>
            <a:ext cx="7018518" cy="201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1492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Hasil: </a:t>
            </a:r>
            <a:r>
              <a:rPr lang="en-ID" sz="2800" dirty="0">
                <a:solidFill>
                  <a:srgbClr val="1A1A1A"/>
                </a:solidFill>
                <a:latin typeface=""/>
              </a:rPr>
              <a:t>Confirm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0354" name="Picture 2">
            <a:extLst>
              <a:ext uri="{FF2B5EF4-FFF2-40B4-BE49-F238E27FC236}">
                <a16:creationId xmlns:a16="http://schemas.microsoft.com/office/drawing/2014/main" id="{8495EC53-2137-1DB0-24BA-AF8E4BC5F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520825"/>
            <a:ext cx="6824112" cy="207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1203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chemeClr val="tx1"/>
                </a:solidFill>
                <a:effectLst/>
                <a:latin typeface=""/>
              </a:rPr>
              <a:t>Switch Statement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A5038B-C313-868B-983E-8F27719D47FE}"/>
              </a:ext>
            </a:extLst>
          </p:cNvPr>
          <p:cNvSpPr txBox="1"/>
          <p:nvPr/>
        </p:nvSpPr>
        <p:spPr>
          <a:xfrm>
            <a:off x="403200" y="1520825"/>
            <a:ext cx="5795962" cy="1873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Kadang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hanya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butuh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menggunakan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kondisi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sederhana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di if statement,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seperti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hanya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menggunakan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perbandingan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==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Switch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adalah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statement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percabangan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yang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sama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dengan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if,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namun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 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lebih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sederhana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cara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pembuatannya</a:t>
            </a:r>
            <a:endParaRPr lang="en-ID" sz="1400" b="0" i="0" u="none" strike="noStrike" dirty="0">
              <a:solidFill>
                <a:schemeClr val="tx1"/>
              </a:solidFill>
              <a:effectLst/>
              <a:latin typeface="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Kondisi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di switch statement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hanya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untuk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perbandingan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==</a:t>
            </a:r>
          </a:p>
        </p:txBody>
      </p:sp>
    </p:spTree>
    <p:extLst>
      <p:ext uri="{BB962C8B-B14F-4D97-AF65-F5344CB8AC3E}">
        <p14:creationId xmlns:p14="http://schemas.microsoft.com/office/powerpoint/2010/main" val="11663899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Switch Statement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426" name="Picture 2">
            <a:extLst>
              <a:ext uri="{FF2B5EF4-FFF2-40B4-BE49-F238E27FC236}">
                <a16:creationId xmlns:a16="http://schemas.microsoft.com/office/drawing/2014/main" id="{96F468BA-0C38-D526-7FD0-A3688BC51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520826"/>
            <a:ext cx="6350025" cy="312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7635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For Loop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A5B515-B9B2-7B9B-1411-0D4814159767}"/>
              </a:ext>
            </a:extLst>
          </p:cNvPr>
          <p:cNvSpPr txBox="1"/>
          <p:nvPr/>
        </p:nvSpPr>
        <p:spPr>
          <a:xfrm>
            <a:off x="403200" y="1272371"/>
            <a:ext cx="5795962" cy="134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For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adalah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salah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satu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kata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kunci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yang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digunakan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untuk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melakukan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perulangan</a:t>
            </a:r>
            <a:endParaRPr lang="en-ID" sz="1400" b="0" i="0" u="none" strike="noStrike" dirty="0">
              <a:solidFill>
                <a:schemeClr val="tx1"/>
              </a:solidFill>
              <a:effectLst/>
              <a:latin typeface="Lato" panose="020F0502020204030203" pitchFamily="34" charset="0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Blok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kode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yang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terdapat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di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dalam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for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selalu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diulangi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selama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kondisi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for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terpenuhi</a:t>
            </a:r>
            <a:endParaRPr lang="en-ID" sz="1400" b="0" i="0" u="none" strike="noStrike" dirty="0">
              <a:solidFill>
                <a:schemeClr val="tx1"/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8249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Sintak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Perulangan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For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ED403F-5E80-F69A-9575-502596C56A81}"/>
              </a:ext>
            </a:extLst>
          </p:cNvPr>
          <p:cNvSpPr txBox="1"/>
          <p:nvPr/>
        </p:nvSpPr>
        <p:spPr>
          <a:xfrm>
            <a:off x="403200" y="1171576"/>
            <a:ext cx="5795962" cy="3489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</a:pP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for(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init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statement;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kondisi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; post statement){</a:t>
            </a:r>
            <a:b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</a:b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  // block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perulangan</a:t>
            </a:r>
            <a:b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</a:b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}</a:t>
            </a:r>
            <a:endParaRPr lang="en-ID" b="0" dirty="0">
              <a:solidFill>
                <a:schemeClr val="tx1"/>
              </a:solidFill>
              <a:effectLst/>
              <a:latin typeface="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Init statement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dieksekusi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hanya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sekali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di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awal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sebelum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perulangan</a:t>
            </a:r>
            <a:endParaRPr lang="en-ID" sz="1400" b="0" i="0" u="none" strike="noStrike" dirty="0">
              <a:solidFill>
                <a:schemeClr val="tx1"/>
              </a:solidFill>
              <a:effectLst/>
              <a:latin typeface="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Kondisi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dilakukan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pengecekan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dalam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setiap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perulangan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jika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true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perulangan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dilakukan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jika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false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perulangan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berhenti</a:t>
            </a:r>
            <a:endParaRPr lang="en-ID" sz="1400" b="0" i="0" u="none" strike="noStrike" dirty="0">
              <a:solidFill>
                <a:schemeClr val="tx1"/>
              </a:solidFill>
              <a:effectLst/>
              <a:latin typeface="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Post statement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akan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dieksekusi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setiap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kali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diakhir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perulangan</a:t>
            </a:r>
            <a:endParaRPr lang="en-ID" sz="1400" b="0" i="0" u="none" strike="noStrike" dirty="0">
              <a:solidFill>
                <a:schemeClr val="tx1"/>
              </a:solidFill>
              <a:effectLst/>
              <a:latin typeface="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Init statement,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Kondisi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dan Post Statement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tidak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wajib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diisi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jika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Kondisi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tidak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diisi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berarti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kondisi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selalu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"/>
              </a:rPr>
              <a:t>bernilai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"/>
              </a:rPr>
              <a:t> true</a:t>
            </a:r>
          </a:p>
        </p:txBody>
      </p:sp>
    </p:spTree>
    <p:extLst>
      <p:ext uri="{BB962C8B-B14F-4D97-AF65-F5344CB8AC3E}">
        <p14:creationId xmlns:p14="http://schemas.microsoft.com/office/powerpoint/2010/main" val="14645244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Perulangan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Tanpa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Henti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5476" name="Picture 4">
            <a:extLst>
              <a:ext uri="{FF2B5EF4-FFF2-40B4-BE49-F238E27FC236}">
                <a16:creationId xmlns:a16="http://schemas.microsoft.com/office/drawing/2014/main" id="{40798EEB-00D9-D498-C601-185A8647F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520825"/>
            <a:ext cx="6216004" cy="164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7866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8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Perulangan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Dengan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Kondisi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7522" name="Picture 2">
            <a:extLst>
              <a:ext uri="{FF2B5EF4-FFF2-40B4-BE49-F238E27FC236}">
                <a16:creationId xmlns:a16="http://schemas.microsoft.com/office/drawing/2014/main" id="{B6E1E094-AFF4-1B4C-EEE9-6EE715463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901826"/>
            <a:ext cx="7085533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576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74378"/>
            <a:ext cx="5778144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4">
                    <a:lumMod val="25000"/>
                  </a:schemeClr>
                </a:solidFill>
              </a:rPr>
              <a:t>Tools Development</a:t>
            </a:r>
            <a:endParaRPr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843164-F054-E7D7-5C29-632C95D6F669}"/>
              </a:ext>
            </a:extLst>
          </p:cNvPr>
          <p:cNvSpPr txBox="1"/>
          <p:nvPr/>
        </p:nvSpPr>
        <p:spPr>
          <a:xfrm>
            <a:off x="520860" y="1446837"/>
            <a:ext cx="7172292" cy="2519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Saat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belajar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JavaScript,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perlu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menyiapkan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beberapa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perangkat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lunak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untuk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membantu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development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Browser,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ini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sudah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pasti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karena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perlu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menjalankan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kode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program JavaScript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menggunakan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Browser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Text Editor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atau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Integrated Development Environment,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ini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digunakan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untuk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membuat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kode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program JavaScript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ID" b="0" dirty="0">
              <a:solidFill>
                <a:schemeClr val="tx1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885996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1035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Perulangan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Dengan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Init Statement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9570" name="Picture 2">
            <a:extLst>
              <a:ext uri="{FF2B5EF4-FFF2-40B4-BE49-F238E27FC236}">
                <a16:creationId xmlns:a16="http://schemas.microsoft.com/office/drawing/2014/main" id="{9E064769-4E9D-1FB9-8B6B-2A452E200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978026"/>
            <a:ext cx="7494350" cy="15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7724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1035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Perulangan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</a:t>
            </a:r>
            <a:r>
              <a:rPr lang="en-ID" sz="2800" b="1" i="0" u="none" strike="noStrike" dirty="0" err="1">
                <a:solidFill>
                  <a:srgbClr val="1A1A1A"/>
                </a:solidFill>
                <a:effectLst/>
                <a:latin typeface=""/>
              </a:rPr>
              <a:t>Dengan</a:t>
            </a: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 Post Statement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1618" name="Picture 2">
            <a:extLst>
              <a:ext uri="{FF2B5EF4-FFF2-40B4-BE49-F238E27FC236}">
                <a16:creationId xmlns:a16="http://schemas.microsoft.com/office/drawing/2014/main" id="{3E402FB7-4FD3-4746-12F8-A2EF37931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817688"/>
            <a:ext cx="7632837" cy="125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4456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1035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While Loop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5BCD0-7415-A81B-5C38-A3AED4AEC1AB}"/>
              </a:ext>
            </a:extLst>
          </p:cNvPr>
          <p:cNvSpPr txBox="1"/>
          <p:nvPr/>
        </p:nvSpPr>
        <p:spPr>
          <a:xfrm>
            <a:off x="403200" y="1749425"/>
            <a:ext cx="5795962" cy="154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While loop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adalah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versi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perulangan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yang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lebih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sederhana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dibanding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for loop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Di while loop,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hanya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terdapat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kondisi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perulangan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tanpa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ada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sz="1400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init</a:t>
            </a:r>
            <a:r>
              <a:rPr lang="en-ID" sz="14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statement dan post statement</a:t>
            </a:r>
          </a:p>
        </p:txBody>
      </p:sp>
    </p:spTree>
    <p:extLst>
      <p:ext uri="{BB962C8B-B14F-4D97-AF65-F5344CB8AC3E}">
        <p14:creationId xmlns:p14="http://schemas.microsoft.com/office/powerpoint/2010/main" val="19253792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1035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While Loop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4690" name="Picture 2">
            <a:extLst>
              <a:ext uri="{FF2B5EF4-FFF2-40B4-BE49-F238E27FC236}">
                <a16:creationId xmlns:a16="http://schemas.microsoft.com/office/drawing/2014/main" id="{B9DB88AF-0DA4-19E8-C830-2FD63CCBE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749425"/>
            <a:ext cx="7307096" cy="171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8177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1035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Do While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6738" name="Picture 2">
            <a:extLst>
              <a:ext uri="{FF2B5EF4-FFF2-40B4-BE49-F238E27FC236}">
                <a16:creationId xmlns:a16="http://schemas.microsoft.com/office/drawing/2014/main" id="{7C33D014-8F92-4164-03A7-25439EABF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677989"/>
            <a:ext cx="7522345" cy="201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1249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7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Function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5BCD0-7415-A81B-5C38-A3AED4AEC1AB}"/>
              </a:ext>
            </a:extLst>
          </p:cNvPr>
          <p:cNvSpPr txBox="1"/>
          <p:nvPr/>
        </p:nvSpPr>
        <p:spPr>
          <a:xfrm>
            <a:off x="403200" y="1302240"/>
            <a:ext cx="6502425" cy="2840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Function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adalah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blok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kode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program yang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berjalan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saat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kita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panggil</a:t>
            </a:r>
            <a:endParaRPr lang="en-ID" b="0" i="0" u="none" strike="noStrike" dirty="0">
              <a:solidFill>
                <a:schemeClr val="tx1"/>
              </a:solidFill>
              <a:effectLst/>
              <a:latin typeface="Lato" panose="020F0502020204030203" pitchFamily="34" charset="0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Sebelumnya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kita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sudah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menggunakan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function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writeln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()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untuk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menampilkan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tulisan di html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Untuk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membuat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function,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kita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menggunakan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kata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kunci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function,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lalu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diikuti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dengan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nama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function,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kurung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() dan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diakhiri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dengan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block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kurung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{}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Kita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bisa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memanggil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function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dengan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menggunakan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nama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function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lalu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diikuti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dengan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kurung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()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Di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bahasa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pemrograman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lain, function juga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disebut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dengan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23162484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1035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Function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8786" name="Picture 2">
            <a:extLst>
              <a:ext uri="{FF2B5EF4-FFF2-40B4-BE49-F238E27FC236}">
                <a16:creationId xmlns:a16="http://schemas.microsoft.com/office/drawing/2014/main" id="{72C5857A-BEE9-13E3-464D-36FF9AA75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520825"/>
            <a:ext cx="6997725" cy="21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9482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7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Function Parameter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5BCD0-7415-A81B-5C38-A3AED4AEC1AB}"/>
              </a:ext>
            </a:extLst>
          </p:cNvPr>
          <p:cNvSpPr txBox="1"/>
          <p:nvPr/>
        </p:nvSpPr>
        <p:spPr>
          <a:xfrm>
            <a:off x="403200" y="1520825"/>
            <a:ext cx="5795962" cy="2815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Kita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bisa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mengirim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informasi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ke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function yang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ingin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panggil</a:t>
            </a:r>
            <a:endParaRPr lang="en-ID" b="0" i="0" u="none" strike="noStrike" dirty="0">
              <a:solidFill>
                <a:schemeClr val="tx1"/>
              </a:solidFill>
              <a:effectLst/>
              <a:latin typeface=""/>
            </a:endParaRPr>
          </a:p>
          <a:p>
            <a:pPr marL="285750" indent="-285750" algn="just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Untuk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melakukan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hal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tersebut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perlu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menambahkan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parameter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atau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argument di function yang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sudah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buat</a:t>
            </a:r>
          </a:p>
          <a:p>
            <a:pPr marL="285750" indent="-285750" algn="just" rtl="0" fontAlgn="base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Parameter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ditempatkan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di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dalam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kurung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() di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deklarasi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method</a:t>
            </a:r>
          </a:p>
          <a:p>
            <a:pPr marL="285750" indent="-285750" algn="just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Parameter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bisa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lebih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dari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satu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jika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lebih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dari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satu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harus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dipisah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menggunakan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tanda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koma</a:t>
            </a:r>
            <a:endParaRPr lang="en-ID" b="0" i="0" u="none" strike="noStrike" dirty="0">
              <a:solidFill>
                <a:schemeClr val="tx1"/>
              </a:solidFill>
              <a:effectLst/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6645159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7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Kode: Function Parameter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9810" name="Picture 2">
            <a:extLst>
              <a:ext uri="{FF2B5EF4-FFF2-40B4-BE49-F238E27FC236}">
                <a16:creationId xmlns:a16="http://schemas.microsoft.com/office/drawing/2014/main" id="{DA83FF34-0623-E89F-3155-AD2D8509F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" y="1520825"/>
            <a:ext cx="7161798" cy="246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0964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88;p49">
            <a:extLst>
              <a:ext uri="{FF2B5EF4-FFF2-40B4-BE49-F238E27FC236}">
                <a16:creationId xmlns:a16="http://schemas.microsoft.com/office/drawing/2014/main" id="{6CE36F4A-D82D-5BC3-CF33-328725006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00" y="484840"/>
            <a:ext cx="5875680" cy="67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1A1A1A"/>
                </a:solidFill>
                <a:effectLst/>
                <a:latin typeface=""/>
              </a:rPr>
              <a:t>Function Return Value</a:t>
            </a:r>
            <a:endParaRPr lang="en-US" sz="2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9FE456-9C90-B873-3CA8-D17AF7D8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00" y="1520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5BCD0-7415-A81B-5C38-A3AED4AEC1AB}"/>
              </a:ext>
            </a:extLst>
          </p:cNvPr>
          <p:cNvSpPr txBox="1"/>
          <p:nvPr/>
        </p:nvSpPr>
        <p:spPr>
          <a:xfrm>
            <a:off x="403199" y="1520825"/>
            <a:ext cx="7493025" cy="3166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Secara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default, function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itu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tidak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menghasilkan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value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apapun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namun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jika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ingin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bisa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membuat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sebuah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function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mengembalikan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value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Agar function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bisa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menghasilkan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value,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bisa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menggunakan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kata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kunci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return di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dalam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function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nya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.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Dan di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dalam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block function,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untuk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menghasilkan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nilai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tersebut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harus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menggunakan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kata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kunci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return,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lalu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diikuti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dengan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data yang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ingin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hasilkan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.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Function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hanya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bisa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mengembalikan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satu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data,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jika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ingin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mengembalikan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beberapa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data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sekaligus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kita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bisa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menggunakan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Array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sebagai</a:t>
            </a:r>
            <a:r>
              <a:rPr lang="en-ID" b="0" i="0" u="none" strike="noStrike" dirty="0">
                <a:solidFill>
                  <a:schemeClr val="tx1"/>
                </a:solidFill>
                <a:effectLst/>
                <a:latin typeface=""/>
              </a:rPr>
              <a:t> return value </a:t>
            </a:r>
            <a:r>
              <a:rPr lang="en-ID" b="0" i="0" u="none" strike="noStrike" dirty="0" err="1">
                <a:solidFill>
                  <a:schemeClr val="tx1"/>
                </a:solidFill>
                <a:effectLst/>
                <a:latin typeface=""/>
              </a:rPr>
              <a:t>nya</a:t>
            </a:r>
            <a:endParaRPr lang="en-ID" b="0" i="0" u="none" strike="noStrike" dirty="0">
              <a:solidFill>
                <a:schemeClr val="tx1"/>
              </a:solidFill>
              <a:effectLst/>
              <a:latin typeface="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ID" b="0" i="0" u="none" strike="noStrike" dirty="0">
              <a:solidFill>
                <a:schemeClr val="tx1"/>
              </a:solidFill>
              <a:effectLst/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55658294"/>
      </p:ext>
    </p:extLst>
  </p:cSld>
  <p:clrMapOvr>
    <a:masterClrMapping/>
  </p:clrMapOvr>
</p:sld>
</file>

<file path=ppt/theme/theme1.xml><?xml version="1.0" encoding="utf-8"?>
<a:theme xmlns:a="http://schemas.openxmlformats.org/drawingml/2006/main" name="Effective Negotiation: How to Reach Beneficial Agreements Workshop by Slidesgo">
  <a:themeElements>
    <a:clrScheme name="Simple Light">
      <a:dk1>
        <a:srgbClr val="19203F"/>
      </a:dk1>
      <a:lt1>
        <a:srgbClr val="FFFFFF"/>
      </a:lt1>
      <a:dk2>
        <a:srgbClr val="FF5F5F"/>
      </a:dk2>
      <a:lt2>
        <a:srgbClr val="A4BFEA"/>
      </a:lt2>
      <a:accent1>
        <a:srgbClr val="CDE4F9"/>
      </a:accent1>
      <a:accent2>
        <a:srgbClr val="FFA233"/>
      </a:accent2>
      <a:accent3>
        <a:srgbClr val="FF9D04"/>
      </a:accent3>
      <a:accent4>
        <a:srgbClr val="EAF3FB"/>
      </a:accent4>
      <a:accent5>
        <a:srgbClr val="FFFFFF"/>
      </a:accent5>
      <a:accent6>
        <a:srgbClr val="FFFFFF"/>
      </a:accent6>
      <a:hlink>
        <a:srgbClr val="1920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8102</TotalTime>
  <Words>3733</Words>
  <Application>Microsoft Macintosh PowerPoint</Application>
  <PresentationFormat>On-screen Show (16:9)</PresentationFormat>
  <Paragraphs>436</Paragraphs>
  <Slides>160</Slides>
  <Notes>160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67" baseType="lpstr">
      <vt:lpstr>Anton</vt:lpstr>
      <vt:lpstr>Lato</vt:lpstr>
      <vt:lpstr>DM Sans</vt:lpstr>
      <vt:lpstr>Arial</vt:lpstr>
      <vt:lpstr>Wingdings</vt:lpstr>
      <vt:lpstr>Poppins</vt:lpstr>
      <vt:lpstr>Effective Negotiation: How to Reach Beneficial Agreements Workshop by Slidesgo</vt:lpstr>
      <vt:lpstr>Introduction Javascript  </vt:lpstr>
      <vt:lpstr>Sebelum Memulai</vt:lpstr>
      <vt:lpstr>Agenda</vt:lpstr>
      <vt:lpstr>Apa itu Javascript?</vt:lpstr>
      <vt:lpstr>Sejarah Javascript</vt:lpstr>
      <vt:lpstr>Javascript di Server</vt:lpstr>
      <vt:lpstr>Mengapa Javascript?</vt:lpstr>
      <vt:lpstr>Javascript vs Java</vt:lpstr>
      <vt:lpstr>Tools Development</vt:lpstr>
      <vt:lpstr>Browser</vt:lpstr>
      <vt:lpstr>Code Editor atau IDE</vt:lpstr>
      <vt:lpstr>Bagaimana JavaScript Bekerja?</vt:lpstr>
      <vt:lpstr>Membuat Kode Javascript</vt:lpstr>
      <vt:lpstr>Menulis Kode Javascript</vt:lpstr>
      <vt:lpstr>Include Kode Javascript</vt:lpstr>
      <vt:lpstr>Titik Koma</vt:lpstr>
      <vt:lpstr>Komentar</vt:lpstr>
      <vt:lpstr>Kode : Komentar</vt:lpstr>
      <vt:lpstr>Tipe Data Number</vt:lpstr>
      <vt:lpstr>Kode : Tipe Data Number</vt:lpstr>
      <vt:lpstr>Tipe Data Boolean</vt:lpstr>
      <vt:lpstr>Kode : Tipe Data Boolean</vt:lpstr>
      <vt:lpstr>Tipe Data String</vt:lpstr>
      <vt:lpstr>Kode : Tipe Data String</vt:lpstr>
      <vt:lpstr>Variable</vt:lpstr>
      <vt:lpstr>Kode: Variabel</vt:lpstr>
      <vt:lpstr>Mengubah Value di Variabel </vt:lpstr>
      <vt:lpstr>Kode: Mengubah Value di Variabel</vt:lpstr>
      <vt:lpstr>Membuat Variabel Langsung Dengan Value</vt:lpstr>
      <vt:lpstr>Mengakses Variabel</vt:lpstr>
      <vt:lpstr>Kata Kunci let dan const</vt:lpstr>
      <vt:lpstr>Kode : Variable let</vt:lpstr>
      <vt:lpstr>Kode : Variable const</vt:lpstr>
      <vt:lpstr>Kode : Variable const</vt:lpstr>
      <vt:lpstr>Operator Aritmatika</vt:lpstr>
      <vt:lpstr>Kode : Operator Aritmatika</vt:lpstr>
      <vt:lpstr>Operasi Perbandingan</vt:lpstr>
      <vt:lpstr>Operator Perbandingan</vt:lpstr>
      <vt:lpstr>Kode : Operasi Perbandingan</vt:lpstr>
      <vt:lpstr>Operator Logika</vt:lpstr>
      <vt:lpstr>Operator Logika</vt:lpstr>
      <vt:lpstr>Operator &amp;&amp;</vt:lpstr>
      <vt:lpstr>Operator ||</vt:lpstr>
      <vt:lpstr>Operator ! (unary)</vt:lpstr>
      <vt:lpstr>Kode: Operator Logika</vt:lpstr>
      <vt:lpstr>Console</vt:lpstr>
      <vt:lpstr>Console Method</vt:lpstr>
      <vt:lpstr>Kode: Console</vt:lpstr>
      <vt:lpstr>Inspect Element di Google Chrome</vt:lpstr>
      <vt:lpstr>String Template</vt:lpstr>
      <vt:lpstr>Kode: String Template</vt:lpstr>
      <vt:lpstr>Kode: Mengambil Variabel</vt:lpstr>
      <vt:lpstr>Kode : Expression di String Template</vt:lpstr>
      <vt:lpstr>Multiline String</vt:lpstr>
      <vt:lpstr>Kode : Multiline String</vt:lpstr>
      <vt:lpstr>Tipe Data Array</vt:lpstr>
      <vt:lpstr>Diagram Array</vt:lpstr>
      <vt:lpstr>Kode: Membuat Array</vt:lpstr>
      <vt:lpstr>Cara Kerja Array</vt:lpstr>
      <vt:lpstr>Cara Kerja Array</vt:lpstr>
      <vt:lpstr>Kode: Menambah Array</vt:lpstr>
      <vt:lpstr>Operasi Dalam Array</vt:lpstr>
      <vt:lpstr>Kode: Operasi Dalam Array</vt:lpstr>
      <vt:lpstr>Perlu Diingat</vt:lpstr>
      <vt:lpstr>Tipe Data Object</vt:lpstr>
      <vt:lpstr>Kode: Membuat Object Kosong</vt:lpstr>
      <vt:lpstr>Kode: Mengubah Property di object</vt:lpstr>
      <vt:lpstr>Kode: Membuat Object dengan Properties</vt:lpstr>
      <vt:lpstr>Kode: Mengakses Property Object</vt:lpstr>
      <vt:lpstr>If Expression</vt:lpstr>
      <vt:lpstr>Kode: If Expression</vt:lpstr>
      <vt:lpstr>Else Expression</vt:lpstr>
      <vt:lpstr>Kode: Else Expression</vt:lpstr>
      <vt:lpstr>Kode: Else Expression</vt:lpstr>
      <vt:lpstr>Else If Expression</vt:lpstr>
      <vt:lpstr>Kode: Else If Expression</vt:lpstr>
      <vt:lpstr>Popup (Alert, Prompt dan Confirm)</vt:lpstr>
      <vt:lpstr>Kode: Alert</vt:lpstr>
      <vt:lpstr>Hasil: Alert</vt:lpstr>
      <vt:lpstr>Kode: Prompt</vt:lpstr>
      <vt:lpstr>Hasil: Prompt</vt:lpstr>
      <vt:lpstr>Kode: Confirm</vt:lpstr>
      <vt:lpstr>Hasil: Confirm</vt:lpstr>
      <vt:lpstr>Switch Statement</vt:lpstr>
      <vt:lpstr>Kode: Switch Statement</vt:lpstr>
      <vt:lpstr>For Loop</vt:lpstr>
      <vt:lpstr>Sintak Perulangan For</vt:lpstr>
      <vt:lpstr>Kode Perulangan Tanpa Henti</vt:lpstr>
      <vt:lpstr>Kode Perulangan Dengan Kondisi</vt:lpstr>
      <vt:lpstr>Kode Perulangan Dengan Init Statement</vt:lpstr>
      <vt:lpstr>Kode Perulangan Dengan Post Statement</vt:lpstr>
      <vt:lpstr>While Loop</vt:lpstr>
      <vt:lpstr>Kode: While Loop</vt:lpstr>
      <vt:lpstr>Kode: Do While</vt:lpstr>
      <vt:lpstr>Function</vt:lpstr>
      <vt:lpstr>Kode: Function</vt:lpstr>
      <vt:lpstr>Function Parameter</vt:lpstr>
      <vt:lpstr>Kode: Function Parameter</vt:lpstr>
      <vt:lpstr>Function Return Value</vt:lpstr>
      <vt:lpstr>Kode: Function Return Value</vt:lpstr>
      <vt:lpstr>Kode: Function Return Value Lebih Dari Satu</vt:lpstr>
      <vt:lpstr>Menghentikan Eksekusi Dengan Return</vt:lpstr>
      <vt:lpstr>Kode: Menghentikan Eksekusi Dengan Return</vt:lpstr>
      <vt:lpstr>Optional Parameter</vt:lpstr>
      <vt:lpstr>Kode: Optional Parameter</vt:lpstr>
      <vt:lpstr>Default Parameter</vt:lpstr>
      <vt:lpstr>Kode: Default Parameter</vt:lpstr>
      <vt:lpstr>Rest Parameter</vt:lpstr>
      <vt:lpstr>Rest Parameter</vt:lpstr>
      <vt:lpstr>Spread Syntax</vt:lpstr>
      <vt:lpstr>Kode: Spread Syntax di Rest Parameter</vt:lpstr>
      <vt:lpstr>Function Sebagai Value</vt:lpstr>
      <vt:lpstr>Kode: Function di Variabel</vt:lpstr>
      <vt:lpstr>Kode: Function di Parameter</vt:lpstr>
      <vt:lpstr>Anonymous Function</vt:lpstr>
      <vt:lpstr>Kode: Anonymous Function di Variabel</vt:lpstr>
      <vt:lpstr>Kode: Anonymous Function di Parameter</vt:lpstr>
      <vt:lpstr>Function dalam Function</vt:lpstr>
      <vt:lpstr>Kode: Function dalam Function</vt:lpstr>
      <vt:lpstr>Scope</vt:lpstr>
      <vt:lpstr>Kode: Global Scope</vt:lpstr>
      <vt:lpstr>Kode: Local Scope</vt:lpstr>
      <vt:lpstr>Kode: Nested Function Scope</vt:lpstr>
      <vt:lpstr>Arrow Function</vt:lpstr>
      <vt:lpstr>Kode: Membuat Arrow Function</vt:lpstr>
      <vt:lpstr>Arrow Function Tanpa Blok</vt:lpstr>
      <vt:lpstr>Kode: Membuat Arrow Function Tanpa Blok</vt:lpstr>
      <vt:lpstr>Kode: Membuat Arrow Function Return Value</vt:lpstr>
      <vt:lpstr>Kode: Membuat Arrow Function Return Value</vt:lpstr>
      <vt:lpstr>Kode: Membuat Arrow Function Tanpa Kurung Parameter</vt:lpstr>
      <vt:lpstr>Arrow Function Sebagai Paramter</vt:lpstr>
      <vt:lpstr>Kode: Arrow Function Sebagai Parameter</vt:lpstr>
      <vt:lpstr>Closure</vt:lpstr>
      <vt:lpstr>Kode: Closure</vt:lpstr>
      <vt:lpstr>Object Method</vt:lpstr>
      <vt:lpstr>Kode: Membuat Object Dengan Method</vt:lpstr>
      <vt:lpstr>Kode: Menambah Method ke Object</vt:lpstr>
      <vt:lpstr>Kata Kunci this</vt:lpstr>
      <vt:lpstr>Kode: this di dalam object method</vt:lpstr>
      <vt:lpstr>Arrow Function di Dalam Object</vt:lpstr>
      <vt:lpstr>Kode:Arrow Function di Dalam Object</vt:lpstr>
      <vt:lpstr>Kode: this di Arrow function Object</vt:lpstr>
      <vt:lpstr>Getter Setter</vt:lpstr>
      <vt:lpstr>Kode: Getter Setter</vt:lpstr>
      <vt:lpstr>Kode: Setter</vt:lpstr>
      <vt:lpstr>Masalah pada var</vt:lpstr>
      <vt:lpstr>Kode: menggunakan let</vt:lpstr>
      <vt:lpstr>Kode: menggunakan var</vt:lpstr>
      <vt:lpstr>Destructuring</vt:lpstr>
      <vt:lpstr>Kode: Mengambil Data di Array</vt:lpstr>
      <vt:lpstr>Kode: Destructuring Array</vt:lpstr>
      <vt:lpstr>Kode: Mengambil Data di Object</vt:lpstr>
      <vt:lpstr>Kode: Destructuring Object</vt:lpstr>
      <vt:lpstr>Kode: Destructuring Nested Object</vt:lpstr>
      <vt:lpstr>Destructuring Function Paramter</vt:lpstr>
      <vt:lpstr>Kode: Destructuring di Function Parmeter (1)</vt:lpstr>
      <vt:lpstr>Kode: Destructuring di Function Parmeter (2)</vt:lpstr>
      <vt:lpstr>Debugger</vt:lpstr>
      <vt:lpstr>Kode: Debugger</vt:lpstr>
      <vt:lpstr>Materi Selanjutnya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ReactJs  </dc:title>
  <cp:lastModifiedBy>Microsoft Office User</cp:lastModifiedBy>
  <cp:revision>125</cp:revision>
  <dcterms:modified xsi:type="dcterms:W3CDTF">2024-06-24T22:07:59Z</dcterms:modified>
</cp:coreProperties>
</file>